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301" r:id="rId6"/>
    <p:sldId id="293" r:id="rId7"/>
    <p:sldId id="302" r:id="rId8"/>
    <p:sldId id="290" r:id="rId9"/>
    <p:sldId id="291" r:id="rId10"/>
    <p:sldId id="295" r:id="rId11"/>
    <p:sldId id="296" r:id="rId12"/>
    <p:sldId id="297" r:id="rId13"/>
    <p:sldId id="303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8" autoAdjust="0"/>
    <p:restoredTop sz="94660"/>
  </p:normalViewPr>
  <p:slideViewPr>
    <p:cSldViewPr showGuides="1">
      <p:cViewPr varScale="1">
        <p:scale>
          <a:sx n="65" d="100"/>
          <a:sy n="65" d="100"/>
        </p:scale>
        <p:origin x="82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 hasCustomPrompt="1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 hasCustomPrompt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 hasCustomPrompt="1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 hasCustomPrompt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 hasCustomPrompt="1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 hasCustomPrompt="1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 hasCustomPrompt="1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 hasCustomPrompt="1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 hasCustomPrompt="1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 hasCustomPrompt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 hasCustomPrompt="1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 hasCustomPrompt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7.06.2024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TÜRKİYE KAYAK FEDERASYONU</a:t>
            </a:r>
          </a:p>
          <a:p>
            <a:pPr algn="ctr"/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TEKERLEKLİ KAYAK</a:t>
            </a:r>
          </a:p>
          <a:p>
            <a:pPr algn="ctr"/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TÜRKİYE ŞAMPİYONASI </a:t>
            </a:r>
          </a:p>
          <a:p>
            <a:pPr algn="ctr"/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25-27 HAZİRAN 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/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BİTLİS AHLAT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txBody>
          <a:bodyPr numCol="2">
            <a:normAutofit fontScale="89167" lnSpcReduction="20000"/>
          </a:bodyPr>
          <a:lstStyle/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AĞRI                  </a:t>
            </a: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ANKARA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ARDAHAN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ARTVİN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BOLU</a:t>
            </a: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BİNGÖL</a:t>
            </a: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BİTLİS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ÇANKIRI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DENİZLİ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ERZURUM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ERZİNCAN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HAKKARİ</a:t>
            </a: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IĞDIR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KARS </a:t>
            </a: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KASTAMONU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KARABÜK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MUŞ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NİĞDE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ORDU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RİZE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SİNOP</a:t>
            </a: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TOKAT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TUNCELİ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</a:t>
            </a:r>
          </a:p>
          <a:p>
            <a:pPr marL="0" indent="0">
              <a:buNone/>
            </a:pP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YARIŞMA PROGRAMI</a:t>
            </a:r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en-US" b="1" u="sng" dirty="0" smtClean="0">
                <a:latin typeface="+mj-lt"/>
              </a:rPr>
              <a:t>25 HAZİRAN</a:t>
            </a:r>
            <a:r>
              <a:rPr lang="en-US" altLang="en-US" b="1" u="sng" dirty="0" smtClean="0">
                <a:latin typeface="+mj-lt"/>
              </a:rPr>
              <a:t> </a:t>
            </a:r>
            <a:r>
              <a:rPr lang="en-US" altLang="en-US" b="1" u="sng" dirty="0">
                <a:latin typeface="+mj-lt"/>
              </a:rPr>
              <a:t>202</a:t>
            </a:r>
            <a:r>
              <a:rPr lang="tr-TR" altLang="en-US" b="1" u="sng" dirty="0" smtClean="0">
                <a:latin typeface="+mj-lt"/>
              </a:rPr>
              <a:t>4</a:t>
            </a:r>
            <a:r>
              <a:rPr lang="tr-TR" altLang="en-US" b="1" u="sng" dirty="0">
                <a:latin typeface="+mj-lt"/>
              </a:rPr>
              <a:t> </a:t>
            </a:r>
            <a:r>
              <a:rPr lang="en-US" altLang="en-US" b="1" u="sng" dirty="0" smtClean="0">
                <a:latin typeface="+mj-lt"/>
              </a:rPr>
              <a:t>TEKN</a:t>
            </a:r>
            <a:r>
              <a:rPr lang="tr-TR" altLang="en-US" b="1" u="sng" dirty="0">
                <a:latin typeface="+mj-lt"/>
              </a:rPr>
              <a:t>İ</a:t>
            </a:r>
            <a:r>
              <a:rPr lang="en-US" altLang="en-US" b="1" u="sng" dirty="0">
                <a:latin typeface="+mj-lt"/>
              </a:rPr>
              <a:t>K TOPLANTI </a:t>
            </a:r>
            <a:r>
              <a:rPr lang="tr-TR" b="1" u="sng" dirty="0">
                <a:latin typeface="+mj-lt"/>
              </a:rPr>
              <a:t>  </a:t>
            </a:r>
            <a:endParaRPr lang="zh-CN" altLang="en-US" dirty="0"/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26 HAZİRAN</a:t>
            </a:r>
            <a:r>
              <a:rPr lang="tr-TR" altLang="en-US" sz="2400" b="1" u="sng" dirty="0" smtClean="0">
                <a:latin typeface="+mj-lt"/>
              </a:rPr>
              <a:t> </a:t>
            </a:r>
            <a:r>
              <a:rPr lang="en-US" altLang="en-US" sz="2400" b="1" u="sng" dirty="0">
                <a:latin typeface="+mj-lt"/>
              </a:rPr>
              <a:t>202</a:t>
            </a:r>
            <a:r>
              <a:rPr lang="tr-TR" altLang="en-US" sz="2400" b="1" u="sng" dirty="0">
                <a:latin typeface="+mj-lt"/>
              </a:rPr>
              <a:t>4</a:t>
            </a:r>
            <a:r>
              <a:rPr lang="en-US" altLang="en-US" sz="2400" b="1" u="sng" dirty="0">
                <a:latin typeface="+mj-lt"/>
              </a:rPr>
              <a:t> </a:t>
            </a:r>
            <a:r>
              <a:rPr lang="tr-TR" altLang="en-US" sz="2400" b="1" u="sng" dirty="0" smtClean="0">
                <a:latin typeface="+mj-lt"/>
              </a:rPr>
              <a:t>SERBEST</a:t>
            </a:r>
            <a:r>
              <a:rPr lang="tr-TR" sz="2400" b="1" u="sng" dirty="0" smtClean="0">
                <a:latin typeface="+mj-lt"/>
              </a:rPr>
              <a:t> </a:t>
            </a:r>
            <a:r>
              <a:rPr lang="tr-TR" sz="2400" b="1" u="sng" dirty="0">
                <a:latin typeface="+mj-lt"/>
              </a:rPr>
              <a:t>TEKNİK YARIŞMASI</a:t>
            </a:r>
            <a:r>
              <a:rPr lang="en-US" sz="2400" b="1" u="sng" dirty="0">
                <a:latin typeface="+mj-lt"/>
              </a:rPr>
              <a:t> 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 	: 09:15 – 09:45</a:t>
            </a:r>
          </a:p>
          <a:p>
            <a:r>
              <a:rPr lang="tr-TR" sz="2400" dirty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27 HAZİRAN </a:t>
            </a:r>
            <a:r>
              <a:rPr lang="tr-TR" altLang="en-US" sz="2400" b="1" u="sng" dirty="0">
                <a:latin typeface="+mj-lt"/>
              </a:rPr>
              <a:t>2024 </a:t>
            </a:r>
            <a:r>
              <a:rPr lang="en-US" altLang="en-US" sz="2400" b="1" u="sng" dirty="0" smtClean="0">
                <a:latin typeface="+mj-lt"/>
              </a:rPr>
              <a:t>S</a:t>
            </a:r>
            <a:r>
              <a:rPr lang="tr-TR" altLang="en-US" sz="2400" b="1" u="sng" dirty="0" smtClean="0">
                <a:latin typeface="+mj-lt"/>
              </a:rPr>
              <a:t>PRİNT</a:t>
            </a:r>
            <a:r>
              <a:rPr lang="tr-TR" sz="2400" b="1" u="sng" dirty="0" smtClean="0">
                <a:latin typeface="+mj-lt"/>
              </a:rPr>
              <a:t> </a:t>
            </a:r>
            <a:r>
              <a:rPr lang="tr-TR" sz="2400" b="1" u="sng" dirty="0">
                <a:latin typeface="+mj-lt"/>
              </a:rPr>
              <a:t>TEKNİK YARIŞMASI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	: 08:45 – 09:15</a:t>
            </a:r>
          </a:p>
          <a:p>
            <a:r>
              <a:rPr lang="tr-TR" sz="2400" dirty="0">
                <a:latin typeface="+mj-lt"/>
              </a:rPr>
              <a:t>YARIŞMA SAATİ	: 09:30</a:t>
            </a:r>
          </a:p>
          <a:p>
            <a:endParaRPr lang="tr-TR" sz="2000" dirty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sz="3600" b="1" u="sng" dirty="0" smtClean="0"/>
              <a:t>İL </a:t>
            </a:r>
            <a:r>
              <a:rPr lang="tr-TR" sz="4000" b="1" u="sng" dirty="0" smtClean="0"/>
              <a:t>KONTENJANI</a:t>
            </a:r>
            <a:r>
              <a:rPr lang="tr-TR" sz="3600" b="1" u="sng" dirty="0" smtClean="0"/>
              <a:t> VE YAŞ KATEGORİLERİ</a:t>
            </a:r>
            <a:endParaRPr lang="tr-TR" sz="3600" b="1" u="sng" dirty="0"/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4839816"/>
          </a:xfrm>
        </p:spPr>
        <p:txBody>
          <a:bodyPr>
            <a:normAutofit fontScale="95000"/>
          </a:bodyPr>
          <a:lstStyle/>
          <a:p>
            <a:pPr lvl="0"/>
            <a:endParaRPr lang="tr-TR" sz="2100" dirty="0" smtClean="0">
              <a:latin typeface="+mj-lt"/>
            </a:endParaRPr>
          </a:p>
          <a:p>
            <a:pPr algn="just"/>
            <a:r>
              <a:rPr lang="tr-TR" dirty="0">
                <a:latin typeface="+mj-lt"/>
              </a:rPr>
              <a:t>İl Birinciliğinde her yaş kategorisinde, </a:t>
            </a:r>
            <a:r>
              <a:rPr lang="tr-TR" b="1" u="sng" dirty="0">
                <a:latin typeface="+mj-lt"/>
              </a:rPr>
              <a:t>erkek ve kadınlar/kızlarda ilk üç (3) </a:t>
            </a:r>
            <a:r>
              <a:rPr lang="tr-TR" dirty="0">
                <a:latin typeface="+mj-lt"/>
              </a:rPr>
              <a:t>sıralamada yer alan sporcular Tekerlekli Kayak Türkiye Şampiyonası yarışmalarına </a:t>
            </a:r>
            <a:r>
              <a:rPr lang="tr-TR" dirty="0" smtClean="0">
                <a:latin typeface="+mj-lt"/>
              </a:rPr>
              <a:t>katılabilirler.</a:t>
            </a:r>
            <a:endParaRPr lang="tr-TR" sz="2100" dirty="0">
              <a:latin typeface="+mj-lt"/>
            </a:endParaRPr>
          </a:p>
          <a:p>
            <a:pPr marL="0" lvl="0" indent="0">
              <a:buNone/>
            </a:pPr>
            <a:endParaRPr lang="tr-TR" sz="2100" dirty="0" smtClean="0">
              <a:latin typeface="+mj-lt"/>
            </a:endParaRPr>
          </a:p>
          <a:p>
            <a:pPr lvl="0"/>
            <a:r>
              <a:rPr lang="tr-TR" sz="2500" dirty="0" smtClean="0">
                <a:latin typeface="+mj-lt"/>
              </a:rPr>
              <a:t>U14 </a:t>
            </a:r>
            <a:r>
              <a:rPr lang="tr-TR" sz="2500" dirty="0">
                <a:latin typeface="+mj-lt"/>
              </a:rPr>
              <a:t>Erkekler ve </a:t>
            </a:r>
            <a:r>
              <a:rPr lang="tr-TR" sz="2500" dirty="0" smtClean="0">
                <a:latin typeface="+mj-lt"/>
              </a:rPr>
              <a:t>Kızlar	- 2010 </a:t>
            </a:r>
            <a:r>
              <a:rPr lang="tr-TR" sz="2500" dirty="0">
                <a:latin typeface="+mj-lt"/>
              </a:rPr>
              <a:t>doğumlular</a:t>
            </a:r>
          </a:p>
          <a:p>
            <a:pPr lvl="0"/>
            <a:r>
              <a:rPr lang="tr-TR" sz="2500" dirty="0">
                <a:latin typeface="+mj-lt"/>
              </a:rPr>
              <a:t>U16 Erkekler ve </a:t>
            </a:r>
            <a:r>
              <a:rPr lang="tr-TR" sz="2500" dirty="0" smtClean="0">
                <a:latin typeface="+mj-lt"/>
              </a:rPr>
              <a:t>Kızlar	-2009 </a:t>
            </a:r>
            <a:r>
              <a:rPr lang="tr-TR" sz="2500" dirty="0">
                <a:latin typeface="+mj-lt"/>
              </a:rPr>
              <a:t>ve 2008 doğumlular</a:t>
            </a:r>
          </a:p>
          <a:p>
            <a:pPr lvl="0"/>
            <a:r>
              <a:rPr lang="tr-TR" sz="2500" dirty="0">
                <a:latin typeface="+mj-lt"/>
              </a:rPr>
              <a:t>U18 Erkekler ve </a:t>
            </a:r>
            <a:r>
              <a:rPr lang="tr-TR" sz="2500" dirty="0" smtClean="0">
                <a:latin typeface="+mj-lt"/>
              </a:rPr>
              <a:t>Kızlar	-2007 </a:t>
            </a:r>
            <a:r>
              <a:rPr lang="tr-TR" sz="2500" dirty="0">
                <a:latin typeface="+mj-lt"/>
              </a:rPr>
              <a:t>ve 2006 doğumlular</a:t>
            </a:r>
          </a:p>
          <a:p>
            <a:pPr lvl="0"/>
            <a:r>
              <a:rPr lang="tr-TR" sz="2500" dirty="0">
                <a:latin typeface="+mj-lt"/>
              </a:rPr>
              <a:t>U20 Erkekler ve </a:t>
            </a:r>
            <a:r>
              <a:rPr lang="tr-TR" sz="2500" dirty="0" smtClean="0">
                <a:latin typeface="+mj-lt"/>
              </a:rPr>
              <a:t>Kadınlar      -2005 </a:t>
            </a:r>
            <a:r>
              <a:rPr lang="tr-TR" sz="2500" dirty="0">
                <a:latin typeface="+mj-lt"/>
              </a:rPr>
              <a:t>ve 2004 doğumlular</a:t>
            </a:r>
          </a:p>
          <a:p>
            <a:pPr lvl="0"/>
            <a:r>
              <a:rPr lang="tr-TR" sz="2500" dirty="0">
                <a:latin typeface="+mj-lt"/>
              </a:rPr>
              <a:t>U21 ve üstü Erkekler ve </a:t>
            </a:r>
            <a:r>
              <a:rPr lang="tr-TR" sz="2500" dirty="0" smtClean="0">
                <a:latin typeface="+mj-lt"/>
              </a:rPr>
              <a:t>Kadınlar -2003 </a:t>
            </a:r>
            <a:r>
              <a:rPr lang="tr-TR" sz="2500" dirty="0">
                <a:latin typeface="+mj-lt"/>
              </a:rPr>
              <a:t>ve daha önce doğumlular</a:t>
            </a:r>
          </a:p>
          <a:p>
            <a:pPr marL="0" indent="0">
              <a:buNone/>
            </a:pP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</p:nvPr>
        </p:nvGraphicFramePr>
        <p:xfrm>
          <a:off x="251519" y="260649"/>
          <a:ext cx="8568952" cy="59766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1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8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8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871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DOĞUM TARİHLERİ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İL KONTENJANI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89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U21+ Erkekler ve Kadınlar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2003 ve altı doğumlular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3E</a:t>
                      </a:r>
                      <a:r>
                        <a:rPr lang="tr-TR" sz="1200" baseline="0" dirty="0" smtClean="0">
                          <a:effectLst/>
                          <a:latin typeface="+mj-lt"/>
                        </a:rPr>
                        <a:t>– 3K</a:t>
                      </a:r>
                      <a:r>
                        <a:rPr lang="tr-TR" sz="120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89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U20 Erkekler ve Kadınlar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2005 – 2004 doğumlular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8480" algn="l"/>
                        </a:tabLst>
                        <a:defRPr/>
                      </a:pPr>
                      <a:r>
                        <a:rPr kumimoji="0" lang="tr-T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3E– 3K kişi</a:t>
                      </a:r>
                      <a:endParaRPr kumimoji="0" lang="tr-T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89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U18 Erkekler ve Kızlar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2007 – 2006 doğumlular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8480" algn="l"/>
                        </a:tabLst>
                        <a:defRPr/>
                      </a:pPr>
                      <a:r>
                        <a:rPr kumimoji="0" lang="tr-T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3E– 3K kişi</a:t>
                      </a:r>
                      <a:endParaRPr kumimoji="0" lang="tr-T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789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U16 Erkekler ve Kızlar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2009 – 2008 doğumlular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8480" algn="l"/>
                        </a:tabLst>
                        <a:defRPr/>
                      </a:pPr>
                      <a:r>
                        <a:rPr kumimoji="0" lang="tr-T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3E– 3K kişi</a:t>
                      </a:r>
                      <a:endParaRPr kumimoji="0" lang="tr-T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7893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U14 Erkekler ve Kızlar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2010 doğumlular</a:t>
                      </a:r>
                      <a:endParaRPr lang="tr-TR" sz="1100" dirty="0"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8480" algn="l"/>
                        </a:tabLst>
                        <a:defRPr/>
                      </a:pPr>
                      <a:r>
                        <a:rPr kumimoji="0" lang="tr-T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3E– 3K kişi</a:t>
                      </a:r>
                      <a:endParaRPr kumimoji="0" lang="tr-T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7845" algn="l"/>
              </a:tabLst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436207" y="1340768"/>
          <a:ext cx="8384264" cy="4680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2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288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532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 ve </a:t>
                      </a:r>
                      <a:r>
                        <a:rPr lang="tr-TR" sz="2400" b="1" dirty="0" smtClean="0">
                          <a:latin typeface="+mj-lt"/>
                        </a:rPr>
                        <a:t>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– 3K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kişi</a:t>
                      </a:r>
                      <a:endParaRPr kumimoji="0" lang="tr-TR" sz="20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834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 ve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– 3K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kişi</a:t>
                      </a:r>
                      <a:endParaRPr kumimoji="0" lang="tr-TR" sz="20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28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Kadınlar 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Erkekler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8480" algn="l"/>
                        </a:tabLst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3E– 3K kişi</a:t>
                      </a:r>
                      <a:endParaRPr kumimoji="0" lang="tr-T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28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8480" algn="l"/>
                        </a:tabLst>
                        <a:defRPr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3E– 3K kişi</a:t>
                      </a:r>
                      <a:endParaRPr kumimoji="0" lang="tr-T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528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8480" algn="l"/>
                        </a:tabLst>
                        <a:defRPr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3E– 3K kişi</a:t>
                      </a:r>
                      <a:endParaRPr kumimoji="0" lang="tr-T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b="1" u="sng" dirty="0"/>
              <a:t>START SIRALAMASI</a:t>
            </a:r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/>
          </a:bodyPr>
          <a:lstStyle/>
          <a:p>
            <a:pPr marL="0" indent="0">
              <a:buNone/>
            </a:pPr>
            <a:endParaRPr lang="tr-TR" b="1" u="sng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1.GRUP</a:t>
            </a:r>
            <a:endParaRPr lang="tr-TR" b="1" u="sng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U18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ERKEKLERİN MESAFELERİ</a:t>
            </a:r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439647" y="1700806"/>
          <a:ext cx="8380824" cy="4608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3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3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2633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176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</a:t>
                      </a:r>
                      <a:r>
                        <a:rPr lang="tr-TR" sz="2400" b="1" baseline="0" dirty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10 km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800-1500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176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176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176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176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BAYANLARIN 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772818"/>
          <a:ext cx="8208912" cy="4680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01112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</a:t>
                      </a:r>
                      <a:r>
                        <a:rPr lang="tr-TR" sz="2400" b="1" dirty="0">
                          <a:latin typeface="+mj-lt"/>
                        </a:rPr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</a:t>
                      </a:r>
                      <a:r>
                        <a:rPr lang="tr-TR" sz="2400" b="1" dirty="0">
                          <a:latin typeface="+mj-lt"/>
                        </a:rPr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</a:t>
                      </a:r>
                      <a:r>
                        <a:rPr lang="tr-TR" sz="2400" b="1" dirty="0">
                          <a:latin typeface="+mj-lt"/>
                        </a:rPr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800-1500 km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u="sng" dirty="0"/>
              <a:t>ORTAK KURALLAR</a:t>
            </a:r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5400600"/>
          </a:xfrm>
        </p:spPr>
        <p:txBody>
          <a:bodyPr>
            <a:normAutofit fontScale="67955" lnSpcReduction="20000"/>
          </a:bodyPr>
          <a:lstStyle/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>
                <a:latin typeface="+mj-lt"/>
              </a:rPr>
              <a:t>Federasyon faaliyet programında belirtilen tarihe kadar il birincilikleri her yaş kategorisinde erkekler ve kadınlar/kızlarda olarak yapılacaktır,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>
                <a:latin typeface="+mj-lt"/>
              </a:rPr>
              <a:t>İl birinciliği her yaş kategorisinde, erkek ve kadınlar/kızlarda Serbest ve Klasik teknikte mesafe yarışmaları şeklinde yapılır,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>
                <a:latin typeface="+mj-lt"/>
              </a:rPr>
              <a:t>Türkiye Kayak Federasyonunun düzenleyeceği tüm yarışmalara katılacak kafile listesi il temsilcisi imzası ve Gençlik ve Spor İl Müdürlüğünce onaylanarak federasyona </a:t>
            </a:r>
            <a:r>
              <a:rPr lang="tr-TR" sz="3100" dirty="0" smtClean="0">
                <a:latin typeface="+mj-lt"/>
              </a:rPr>
              <a:t>iletilir.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 smtClean="0">
                <a:latin typeface="+mj-lt"/>
              </a:rPr>
              <a:t>Tekerlekli </a:t>
            </a:r>
            <a:r>
              <a:rPr lang="tr-TR" sz="3100" dirty="0">
                <a:latin typeface="+mj-lt"/>
              </a:rPr>
              <a:t>Kayak Türkiye Şampiyonası yarışmaları serbest ve klasik teknikte; mesafe, tırmanış, sprint ve kros yarışmaları olarak yapılır. Yarışma jürisi, yarışmaların formatında değişiklik yapabilir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>
                <a:latin typeface="+mj-lt"/>
              </a:rPr>
              <a:t>Herhangi bir kategoride yarışmaya üç den az sayıda sporcunun katılması durumunda, o kategoride yarışma yapılır, madalya verilir, yasal harcırah ödemesi yapılır ancak puan verilmez.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>
                <a:latin typeface="+mj-lt"/>
              </a:rPr>
              <a:t>Tekerlekli Kayak Türkiye Şampiyonasında, her kategoride (erkekler + kadınlar/kızlar) yarışmalarda alınan kombine puanların toplamına göre ilk üç dereceye giren İllere kupa </a:t>
            </a:r>
            <a:r>
              <a:rPr lang="tr-TR" sz="3100" dirty="0" smtClean="0">
                <a:latin typeface="+mj-lt"/>
              </a:rPr>
              <a:t>verilir.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 smtClean="0">
                <a:latin typeface="+mj-lt"/>
                <a:cs typeface="Times New Roman" panose="02020603050405020304" pitchFamily="18" charset="0"/>
              </a:rPr>
              <a:t>Yarışma </a:t>
            </a:r>
            <a:r>
              <a:rPr lang="tr-TR" sz="3100" dirty="0">
                <a:latin typeface="+mj-lt"/>
                <a:cs typeface="Times New Roman" panose="02020603050405020304" pitchFamily="18" charset="0"/>
              </a:rPr>
              <a:t>start alanın da lisans ve kimlik kartı kontrolü yapılacaktır. </a:t>
            </a:r>
            <a:endParaRPr lang="tr-TR" sz="3100" dirty="0" smtClean="0">
              <a:latin typeface="+mj-lt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3100" dirty="0">
                <a:latin typeface="+mj-lt"/>
              </a:rPr>
              <a:t>Teknik yetersizliği olan sporcular pistten alınacaktır</a:t>
            </a:r>
          </a:p>
          <a:p>
            <a:pPr marL="393065" lvl="1" indent="0" algn="just">
              <a:buNone/>
            </a:pPr>
            <a:endParaRPr lang="tr-TR" dirty="0"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179512" y="548680"/>
            <a:ext cx="8507288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/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>
                <a:latin typeface="+mj-lt"/>
              </a:rPr>
              <a:t>Kayaklı Koşu ve Tekerlekli Kayak yarışmalarında aşağıdaki mali hükümler geçerlidir;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>
                <a:latin typeface="+mj-lt"/>
              </a:rPr>
              <a:t>Yarışmalarda, 1 kafile başkanı,  antrenör (1-5 sporcu için 1 antrenör, 6-10 sporcu için 2 antrenör, 11-15 sporcu için 3 antrenör, 16-20 sporcu için 4 antrenör, 25-40 sporcu için 1kafile başkan yardımcısı ve 5 antrenör)  ve 1 Kayak bakımcı/</a:t>
            </a:r>
            <a:r>
              <a:rPr lang="tr-TR" sz="1900" dirty="0" err="1">
                <a:latin typeface="+mj-lt"/>
              </a:rPr>
              <a:t>Mekanisyen</a:t>
            </a:r>
            <a:r>
              <a:rPr lang="tr-TR" sz="1900" dirty="0">
                <a:latin typeface="+mj-lt"/>
              </a:rPr>
              <a:t> (11 ve üstü sporcu 2 Kayak bakımcı/</a:t>
            </a:r>
            <a:r>
              <a:rPr lang="tr-TR" sz="1900" dirty="0" err="1">
                <a:latin typeface="+mj-lt"/>
              </a:rPr>
              <a:t>Mekanisyen</a:t>
            </a:r>
            <a:r>
              <a:rPr lang="tr-TR" sz="1900" dirty="0">
                <a:latin typeface="+mj-lt"/>
              </a:rPr>
              <a:t>) ödeme yapılır. Görevlendirilecek antrenörlerin ‘‘Antrenör Belgesi’’ sahibi olması ve ‘‘Antrenör Lisansı’’</a:t>
            </a:r>
            <a:r>
              <a:rPr lang="tr-TR" sz="1900" dirty="0" err="1">
                <a:latin typeface="+mj-lt"/>
              </a:rPr>
              <a:t>nın</a:t>
            </a:r>
            <a:r>
              <a:rPr lang="tr-TR" sz="1900" dirty="0">
                <a:latin typeface="+mj-lt"/>
              </a:rPr>
              <a:t> federasyonca senelik vizesinin yapılmış olması gereklidir, aksi takdirde ödeme yapılmaz.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>
                <a:latin typeface="+mj-lt"/>
              </a:rPr>
              <a:t>İl takımları yarışmalara (1-10 sporcu ile katılanlar) 1 kayak uzmanı ile 11 ve üstü sporcu ile katılanlar 2 kayak bakım uzmanı ile katılabilir ve ödemeleri </a:t>
            </a:r>
            <a:r>
              <a:rPr lang="tr-TR" sz="1900" dirty="0" smtClean="0">
                <a:latin typeface="+mj-lt"/>
              </a:rPr>
              <a:t>yapılır.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 smtClean="0">
                <a:latin typeface="+mj-lt"/>
              </a:rPr>
              <a:t>Tekerlekli </a:t>
            </a:r>
            <a:r>
              <a:rPr lang="tr-TR" sz="1900" dirty="0">
                <a:latin typeface="+mj-lt"/>
              </a:rPr>
              <a:t>Kayak yarışmalarında, tüm yarışmaların toplamına göre en yüksek puanı toplayan ve 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>
                <a:latin typeface="+mj-lt"/>
              </a:rPr>
              <a:t>kategorilere göre sayıları aşağıda belirtilen sporculara ödeme yapılır,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>
                <a:latin typeface="+mj-lt"/>
              </a:rPr>
              <a:t>Yarışmalarda yasal harcırahı hak edemeyen sporcuların harcırahı, uygun görüldüğü takdirde Gençlik ve Spor İl Müdürlüklerinin ilgili bütçesinden ödemeleri yapılabilir.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>
                <a:latin typeface="+mj-lt"/>
              </a:rPr>
              <a:t>Kayak bakımcılar 18 yaş ve üstü kişilerden </a:t>
            </a:r>
            <a:r>
              <a:rPr lang="tr-TR" sz="1900" dirty="0" smtClean="0">
                <a:latin typeface="+mj-lt"/>
              </a:rPr>
              <a:t>oluşur.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tr-TR" sz="1900" dirty="0" smtClean="0">
                <a:latin typeface="+mj-lt"/>
                <a:cs typeface="Times New Roman" panose="02020603050405020304" pitchFamily="18" charset="0"/>
              </a:rPr>
              <a:t>Bu </a:t>
            </a:r>
            <a:r>
              <a:rPr lang="tr-TR" sz="1900" dirty="0">
                <a:latin typeface="+mj-lt"/>
                <a:cs typeface="Times New Roman" panose="02020603050405020304" pitchFamily="18" charset="0"/>
              </a:rPr>
              <a:t>kurallar tutanak altına alınacaktır</a:t>
            </a:r>
            <a:r>
              <a:rPr lang="tr-TR" sz="1900" dirty="0" smtClean="0">
                <a:latin typeface="+mj-lt"/>
                <a:cs typeface="Times New Roman" panose="02020603050405020304" pitchFamily="18" charset="0"/>
              </a:rPr>
              <a:t>.</a:t>
            </a:r>
            <a:endParaRPr lang="tr-T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tr-TR" sz="3600" dirty="0" smtClean="0"/>
              <a:t>HARCIRAH DERECELERİ</a:t>
            </a:r>
            <a:endParaRPr lang="tr-TR" sz="3600" dirty="0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u="sng" dirty="0" smtClean="0">
                <a:latin typeface="+mj-lt"/>
              </a:rPr>
              <a:t>Kategoriler</a:t>
            </a:r>
            <a:r>
              <a:rPr lang="tr-TR" sz="2400" b="1" u="sng" dirty="0">
                <a:latin typeface="+mj-lt"/>
              </a:rPr>
              <a:t>			   </a:t>
            </a:r>
            <a:r>
              <a:rPr lang="tr-TR" sz="2400" b="1" u="sng" dirty="0" smtClean="0">
                <a:latin typeface="+mj-lt"/>
              </a:rPr>
              <a:t>                </a:t>
            </a:r>
            <a:r>
              <a:rPr lang="tr-TR" sz="2400" b="1" u="sng" dirty="0">
                <a:latin typeface="+mj-lt"/>
              </a:rPr>
              <a:t>Dereceler</a:t>
            </a:r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U21 </a:t>
            </a:r>
            <a:r>
              <a:rPr lang="tr-TR" sz="2400" dirty="0">
                <a:latin typeface="+mj-lt"/>
              </a:rPr>
              <a:t>ve üstü Erkekler ve Kadınlar	</a:t>
            </a:r>
            <a:r>
              <a:rPr lang="tr-TR" sz="2400" dirty="0" smtClean="0">
                <a:latin typeface="+mj-lt"/>
              </a:rPr>
              <a:t>	1-10</a:t>
            </a:r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U20 </a:t>
            </a:r>
            <a:r>
              <a:rPr lang="tr-TR" sz="2400" dirty="0">
                <a:latin typeface="+mj-lt"/>
              </a:rPr>
              <a:t>Erkekler </a:t>
            </a:r>
            <a:r>
              <a:rPr lang="tr-TR" sz="2000" dirty="0">
                <a:latin typeface="+mj-lt"/>
              </a:rPr>
              <a:t>ve</a:t>
            </a:r>
            <a:r>
              <a:rPr lang="tr-TR" sz="2400" dirty="0">
                <a:latin typeface="+mj-lt"/>
              </a:rPr>
              <a:t> Kadınlar		</a:t>
            </a:r>
            <a:r>
              <a:rPr lang="tr-TR" sz="2400" dirty="0" smtClean="0">
                <a:latin typeface="+mj-lt"/>
              </a:rPr>
              <a:t>	1-10</a:t>
            </a:r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U18 </a:t>
            </a:r>
            <a:r>
              <a:rPr lang="tr-TR" sz="2400" dirty="0">
                <a:latin typeface="+mj-lt"/>
              </a:rPr>
              <a:t>Erkekler ve Kızlar			</a:t>
            </a:r>
            <a:r>
              <a:rPr lang="tr-TR" sz="2400" dirty="0" smtClean="0">
                <a:latin typeface="+mj-lt"/>
              </a:rPr>
              <a:t>1-10</a:t>
            </a:r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U16 </a:t>
            </a:r>
            <a:r>
              <a:rPr lang="tr-TR" sz="2400" dirty="0">
                <a:latin typeface="+mj-lt"/>
              </a:rPr>
              <a:t>Erkekler ve Kızlar			</a:t>
            </a:r>
            <a:r>
              <a:rPr lang="tr-TR" sz="2400" dirty="0" smtClean="0">
                <a:latin typeface="+mj-lt"/>
              </a:rPr>
              <a:t>1-10</a:t>
            </a:r>
            <a:endParaRPr lang="tr-TR" sz="2400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U14 </a:t>
            </a:r>
            <a:r>
              <a:rPr lang="tr-TR" sz="2400" dirty="0">
                <a:latin typeface="+mj-lt"/>
              </a:rPr>
              <a:t>Erkekler ve Kızlar			</a:t>
            </a:r>
            <a:r>
              <a:rPr lang="tr-TR" sz="2400" dirty="0" smtClean="0">
                <a:latin typeface="+mj-lt"/>
              </a:rPr>
              <a:t>1-10</a:t>
            </a:r>
            <a:endParaRPr lang="tr-TR" sz="2400" dirty="0">
              <a:latin typeface="+mj-lt"/>
            </a:endParaRPr>
          </a:p>
          <a:p>
            <a:pPr marL="0" indent="0">
              <a:buNone/>
            </a:pP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İZELG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704856" cy="5924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>
              <a:solidFill>
                <a:srgbClr val="FF0000"/>
              </a:solidFill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KAYAKLI KOŞU TEKNİK KURULU</a:t>
            </a: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780</Words>
  <Application>Microsoft Office PowerPoint</Application>
  <PresentationFormat>Ekran Gösterisi (4:3)</PresentationFormat>
  <Paragraphs>182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2" baseType="lpstr">
      <vt:lpstr>宋体</vt:lpstr>
      <vt:lpstr>Arial</vt:lpstr>
      <vt:lpstr>Calibri</vt:lpstr>
      <vt:lpstr>Constantia</vt:lpstr>
      <vt:lpstr>Times New Roman</vt:lpstr>
      <vt:lpstr>Wingdings</vt:lpstr>
      <vt:lpstr>Wingdings 2</vt:lpstr>
      <vt:lpstr>Akış</vt:lpstr>
      <vt:lpstr>PowerPoint Sunusu</vt:lpstr>
      <vt:lpstr>İL YOKLAMASI</vt:lpstr>
      <vt:lpstr>YARIŞMA PROGRAMI</vt:lpstr>
      <vt:lpstr> İL KONTENJANI VE YAŞ KATEGORİLERİ</vt:lpstr>
      <vt:lpstr>PowerPoint Sunusu</vt:lpstr>
      <vt:lpstr>TÜRKİYE ŞAMPİYONASI KOTALARI</vt:lpstr>
      <vt:lpstr> START SIRALAMASI</vt:lpstr>
      <vt:lpstr>ERKEKLERİN MESAFELERİ</vt:lpstr>
      <vt:lpstr>BAYANLARIN MESAFELERİ</vt:lpstr>
      <vt:lpstr>ORTAK KURALLAR</vt:lpstr>
      <vt:lpstr>PowerPoint Sunusu</vt:lpstr>
      <vt:lpstr>HARCIRAH DERECELERİ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engin ulukan</cp:lastModifiedBy>
  <cp:revision>22</cp:revision>
  <dcterms:created xsi:type="dcterms:W3CDTF">2016-03-29T05:52:00Z</dcterms:created>
  <dcterms:modified xsi:type="dcterms:W3CDTF">2024-06-07T14:06:47Z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  <property fmtid="{D5CDD505-2E9C-101B-9397-08002B2CF9AE}" pid="3" name="KSOProductBuildVer">
    <vt:lpwstr>1033-12.2.0.16909</vt:lpwstr>
  </property>
</Properties>
</file>