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86" r:id="rId2"/>
    <p:sldId id="287" r:id="rId3"/>
    <p:sldId id="288" r:id="rId4"/>
    <p:sldId id="289" r:id="rId5"/>
    <p:sldId id="290" r:id="rId6"/>
    <p:sldId id="291" r:id="rId7"/>
    <p:sldId id="301" r:id="rId8"/>
    <p:sldId id="293" r:id="rId9"/>
    <p:sldId id="294" r:id="rId10"/>
    <p:sldId id="295" r:id="rId11"/>
    <p:sldId id="296" r:id="rId12"/>
    <p:sldId id="297" r:id="rId13"/>
    <p:sldId id="298" r:id="rId14"/>
    <p:sldId id="299" r:id="rId1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88" autoAdjust="0"/>
    <p:restoredTop sz="94660"/>
  </p:normalViewPr>
  <p:slideViewPr>
    <p:cSldViewPr>
      <p:cViewPr>
        <p:scale>
          <a:sx n="89" d="100"/>
          <a:sy n="89" d="100"/>
        </p:scale>
        <p:origin x="-1114" y="2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69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7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7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7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6345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5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586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1048587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11.02.2024</a:t>
            </a:fld>
            <a:endParaRPr lang="tr-TR"/>
          </a:p>
        </p:txBody>
      </p:sp>
      <p:sp>
        <p:nvSpPr>
          <p:cNvPr id="1048588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589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592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48593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11.02.2024</a:t>
            </a:fld>
            <a:endParaRPr lang="tr-TR"/>
          </a:p>
        </p:txBody>
      </p:sp>
      <p:sp>
        <p:nvSpPr>
          <p:cNvPr id="1048594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59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640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048641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11.02.2024</a:t>
            </a:fld>
            <a:endParaRPr lang="tr-TR"/>
          </a:p>
        </p:txBody>
      </p:sp>
      <p:sp>
        <p:nvSpPr>
          <p:cNvPr id="1048642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43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645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48646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48647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11.02.2024</a:t>
            </a:fld>
            <a:endParaRPr lang="tr-TR"/>
          </a:p>
        </p:txBody>
      </p:sp>
      <p:sp>
        <p:nvSpPr>
          <p:cNvPr id="1048648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49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651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048652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048653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48654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48655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11.02.2024</a:t>
            </a:fld>
            <a:endParaRPr lang="tr-TR"/>
          </a:p>
        </p:txBody>
      </p:sp>
      <p:sp>
        <p:nvSpPr>
          <p:cNvPr id="1048656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57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616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11.02.2024</a:t>
            </a:fld>
            <a:endParaRPr lang="tr-TR"/>
          </a:p>
        </p:txBody>
      </p:sp>
      <p:sp>
        <p:nvSpPr>
          <p:cNvPr id="1048617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18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11.02.2024</a:t>
            </a:fld>
            <a:endParaRPr lang="tr-TR"/>
          </a:p>
        </p:txBody>
      </p:sp>
      <p:sp>
        <p:nvSpPr>
          <p:cNvPr id="1048659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60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662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048663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48664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11.02.2024</a:t>
            </a:fld>
            <a:endParaRPr lang="tr-TR"/>
          </a:p>
        </p:txBody>
      </p:sp>
      <p:sp>
        <p:nvSpPr>
          <p:cNvPr id="1048665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66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8 Tek Köşesi Kesik ve Yuvarlatılmış Dikdörtgen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48625" name="11 Dik Üçgen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48626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627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048628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11.02.2024</a:t>
            </a:fld>
            <a:endParaRPr lang="tr-TR"/>
          </a:p>
        </p:txBody>
      </p:sp>
      <p:sp>
        <p:nvSpPr>
          <p:cNvPr id="1048629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30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  <p:sp>
        <p:nvSpPr>
          <p:cNvPr id="1048631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48632" name="9 Serbest Form"/>
          <p:cNvSpPr/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633" name="10 Serbest Form"/>
          <p:cNvSpPr/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635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48636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11.02.2024</a:t>
            </a:fld>
            <a:endParaRPr lang="tr-TR"/>
          </a:p>
        </p:txBody>
      </p:sp>
      <p:sp>
        <p:nvSpPr>
          <p:cNvPr id="1048637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38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620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48621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11.02.2024</a:t>
            </a:fld>
            <a:endParaRPr lang="tr-TR"/>
          </a:p>
        </p:txBody>
      </p:sp>
      <p:sp>
        <p:nvSpPr>
          <p:cNvPr id="1048622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23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6 Serbest Form"/>
          <p:cNvSpPr/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577" name="7 Serbest Form"/>
          <p:cNvSpPr/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578" name="8 Başlık Yer Tutucusu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579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4858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716A6E8-14E3-42F2-A250-FEBFB3ADA638}" type="datetimeFigureOut">
              <a:rPr lang="tr-TR" smtClean="0"/>
              <a:t>11.02.2024</a:t>
            </a:fld>
            <a:endParaRPr lang="tr-TR"/>
          </a:p>
        </p:txBody>
      </p:sp>
      <p:sp>
        <p:nvSpPr>
          <p:cNvPr id="1048581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048582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  <p:grpSp>
        <p:nvGrpSpPr>
          <p:cNvPr id="12" name="1 Grup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048583" name="11 Serbest Form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048584" name="12 Serbest Form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2 Alt Başlık"/>
          <p:cNvSpPr>
            <a:spLocks noGrp="1"/>
          </p:cNvSpPr>
          <p:nvPr>
            <p:ph type="subTitle" idx="1"/>
          </p:nvPr>
        </p:nvSpPr>
        <p:spPr>
          <a:xfrm>
            <a:off x="533400" y="2780928"/>
            <a:ext cx="8287072" cy="3744416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>
                <a:latin typeface="Times New Roman" pitchFamily="18" charset="0"/>
                <a:cs typeface="Times New Roman" pitchFamily="18" charset="0"/>
              </a:rPr>
              <a:t>TÜRKİYE KAYAK FEDERASYONU</a:t>
            </a:r>
          </a:p>
          <a:p>
            <a:pPr algn="ctr"/>
            <a:endParaRPr lang="tr-TR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KAYAKLI KOŞU </a:t>
            </a:r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ETAP </a:t>
            </a:r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YARIŞMASI </a:t>
            </a:r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BOLU</a:t>
            </a:r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GEREDE </a:t>
            </a:r>
          </a:p>
          <a:p>
            <a:pPr algn="ctr"/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21-23</a:t>
            </a:r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ŞUBAT 2024</a:t>
            </a:r>
          </a:p>
        </p:txBody>
      </p:sp>
      <p:pic>
        <p:nvPicPr>
          <p:cNvPr id="2097152" name="3 Resim" descr="tkf-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1920" y="980728"/>
            <a:ext cx="1296144" cy="15430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1 Başlık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tr-TR" b="1" u="sng" dirty="0" smtClean="0"/>
              <a:t>İL YOKLAMASI</a:t>
            </a:r>
            <a:endParaRPr lang="tr-TR" u="sng" dirty="0"/>
          </a:p>
        </p:txBody>
      </p:sp>
      <p:sp>
        <p:nvSpPr>
          <p:cNvPr id="1048597" name="2 İçerik Yer Tutucusu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 numCol="2">
            <a:normAutofit fontScale="96667" lnSpcReduction="10000"/>
          </a:bodyPr>
          <a:lstStyle/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AĞRI                  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ANKARA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ARDAHAN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BOLU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BİNGÖL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BİTLİS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ÇANKIRI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ERZURUM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ERZİNCAN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ORDU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SİNOP</a:t>
            </a:r>
            <a:endParaRPr lang="tr-TR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                                        </a:t>
            </a:r>
            <a:endParaRPr lang="tr-TR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HAKKARİ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KARS 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KASTAMONU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KARABÜK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NİĞDE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RİZE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TUNCELİ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VAN</a:t>
            </a:r>
          </a:p>
          <a:p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MUŞ </a:t>
            </a:r>
          </a:p>
          <a:p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ARTVİN</a:t>
            </a:r>
          </a:p>
          <a:p>
            <a:endParaRPr lang="tr-TR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1 Başlık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tr-TR" b="1" dirty="0" smtClean="0"/>
              <a:t>YARIŞMA PROGRAMI</a:t>
            </a:r>
            <a:endParaRPr lang="tr-TR" b="1" dirty="0"/>
          </a:p>
        </p:txBody>
      </p:sp>
      <p:sp>
        <p:nvSpPr>
          <p:cNvPr id="1048599" name="2 İçerik Yer Tutucusu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965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b="1" u="sng" dirty="0" smtClean="0">
                <a:latin typeface="+mj-lt"/>
              </a:rPr>
              <a:t> </a:t>
            </a:r>
            <a:endParaRPr lang="zh-CN" altLang="en-US" dirty="0"/>
          </a:p>
          <a:p>
            <a:pPr marL="0" indent="0" algn="ctr">
              <a:buNone/>
            </a:pPr>
            <a:r>
              <a:rPr lang="tr-TR" b="1" u="sng" dirty="0" smtClean="0">
                <a:latin typeface="+mj-lt"/>
              </a:rPr>
              <a:t>21</a:t>
            </a:r>
            <a:r>
              <a:rPr lang="en-US" b="1" u="sng" dirty="0" smtClean="0">
                <a:latin typeface="+mj-lt"/>
              </a:rPr>
              <a:t>/</a:t>
            </a:r>
            <a:r>
              <a:rPr lang="tr-TR" b="1" u="sng" dirty="0" smtClean="0">
                <a:latin typeface="+mj-lt"/>
              </a:rPr>
              <a:t>ŞUBAT</a:t>
            </a:r>
            <a:r>
              <a:rPr lang="en-US" altLang="en-US" b="1" u="sng" dirty="0" smtClean="0">
                <a:latin typeface="+mj-lt"/>
              </a:rPr>
              <a:t> </a:t>
            </a:r>
            <a:r>
              <a:rPr lang="en-US" altLang="en-US" b="1" u="sng" dirty="0" smtClean="0">
                <a:latin typeface="+mj-lt"/>
              </a:rPr>
              <a:t>202</a:t>
            </a:r>
            <a:r>
              <a:rPr lang="tr-TR" altLang="en-US" b="1" u="sng" dirty="0" smtClean="0">
                <a:latin typeface="+mj-lt"/>
              </a:rPr>
              <a:t>4</a:t>
            </a:r>
            <a:r>
              <a:rPr lang="en-US" altLang="en-US" b="1" u="sng" dirty="0" smtClean="0">
                <a:latin typeface="+mj-lt"/>
              </a:rPr>
              <a:t>.TEKN</a:t>
            </a:r>
            <a:r>
              <a:rPr lang="tr-TR" altLang="en-US" b="1" u="sng" dirty="0" smtClean="0">
                <a:latin typeface="+mj-lt"/>
              </a:rPr>
              <a:t>İ</a:t>
            </a:r>
            <a:r>
              <a:rPr lang="en-US" altLang="en-US" b="1" u="sng" dirty="0" smtClean="0">
                <a:latin typeface="+mj-lt"/>
              </a:rPr>
              <a:t>K TOPLANTI </a:t>
            </a:r>
            <a:r>
              <a:rPr lang="tr-TR" b="1" u="sng" dirty="0" smtClean="0">
                <a:latin typeface="+mj-lt"/>
              </a:rPr>
              <a:t>  </a:t>
            </a:r>
            <a:endParaRPr lang="zh-CN" altLang="en-US" dirty="0" smtClean="0"/>
          </a:p>
          <a:p>
            <a:pPr>
              <a:buNone/>
            </a:pPr>
            <a:endParaRPr lang="tr-TR" sz="2400" dirty="0" smtClean="0">
              <a:latin typeface="+mj-lt"/>
            </a:endParaRPr>
          </a:p>
          <a:p>
            <a:pPr>
              <a:buNone/>
            </a:pPr>
            <a:r>
              <a:rPr lang="tr-TR" sz="2400" b="1" u="sng" dirty="0" smtClean="0">
                <a:latin typeface="+mj-lt"/>
              </a:rPr>
              <a:t>22</a:t>
            </a:r>
            <a:r>
              <a:rPr lang="en-US" sz="2400" b="1" u="sng" dirty="0" smtClean="0">
                <a:latin typeface="+mj-lt"/>
              </a:rPr>
              <a:t>/</a:t>
            </a:r>
            <a:r>
              <a:rPr lang="tr-TR" sz="2400" b="1" u="sng" dirty="0" smtClean="0">
                <a:latin typeface="+mj-lt"/>
              </a:rPr>
              <a:t>ŞUBAT</a:t>
            </a:r>
            <a:r>
              <a:rPr lang="en-US" altLang="en-US" sz="2400" b="1" u="sng" dirty="0" smtClean="0">
                <a:latin typeface="+mj-lt"/>
              </a:rPr>
              <a:t> </a:t>
            </a:r>
            <a:r>
              <a:rPr lang="tr-TR" altLang="en-US" sz="2400" b="1" u="sng" dirty="0">
                <a:latin typeface="+mj-lt"/>
              </a:rPr>
              <a:t> </a:t>
            </a:r>
            <a:r>
              <a:rPr lang="en-US" altLang="en-US" sz="2400" b="1" u="sng" dirty="0" smtClean="0">
                <a:latin typeface="+mj-lt"/>
              </a:rPr>
              <a:t>202</a:t>
            </a:r>
            <a:r>
              <a:rPr lang="tr-TR" altLang="en-US" sz="2400" b="1" u="sng" dirty="0" smtClean="0">
                <a:latin typeface="+mj-lt"/>
              </a:rPr>
              <a:t>4</a:t>
            </a:r>
            <a:r>
              <a:rPr lang="en-US" altLang="en-US" sz="2400" b="1" u="sng" dirty="0" smtClean="0">
                <a:latin typeface="+mj-lt"/>
              </a:rPr>
              <a:t> K</a:t>
            </a:r>
            <a:r>
              <a:rPr lang="tr-TR" sz="2400" b="1" u="sng" dirty="0" smtClean="0">
                <a:latin typeface="+mj-lt"/>
              </a:rPr>
              <a:t>LASİK TEKNİK YARIŞMASI</a:t>
            </a:r>
            <a:r>
              <a:rPr lang="en-US" sz="2400" b="1" u="sng" dirty="0" smtClean="0">
                <a:latin typeface="+mj-lt"/>
              </a:rPr>
              <a:t> </a:t>
            </a:r>
            <a:endParaRPr lang="zh-CN" altLang="en-US" dirty="0" smtClean="0"/>
          </a:p>
          <a:p>
            <a:r>
              <a:rPr lang="tr-TR" sz="2400" dirty="0" smtClean="0">
                <a:latin typeface="+mj-lt"/>
              </a:rPr>
              <a:t>PİST TANIMA 	: 09:15 – 09:45</a:t>
            </a:r>
          </a:p>
          <a:p>
            <a:r>
              <a:rPr lang="tr-TR" sz="2400" dirty="0" smtClean="0">
                <a:latin typeface="+mj-lt"/>
              </a:rPr>
              <a:t>YARIŞMA SAATİ	: 10:00 </a:t>
            </a:r>
          </a:p>
          <a:p>
            <a:pPr>
              <a:buNone/>
            </a:pPr>
            <a:endParaRPr lang="tr-TR" sz="2400" dirty="0" smtClean="0">
              <a:latin typeface="+mj-lt"/>
            </a:endParaRPr>
          </a:p>
          <a:p>
            <a:pPr>
              <a:buNone/>
            </a:pPr>
            <a:r>
              <a:rPr lang="tr-TR" sz="2400" b="1" u="sng" dirty="0" smtClean="0">
                <a:latin typeface="+mj-lt"/>
              </a:rPr>
              <a:t>23</a:t>
            </a:r>
            <a:r>
              <a:rPr lang="en-US" sz="2400" b="1" u="sng" dirty="0" smtClean="0">
                <a:latin typeface="+mj-lt"/>
              </a:rPr>
              <a:t>/</a:t>
            </a:r>
            <a:r>
              <a:rPr lang="tr-TR" sz="2400" b="1" u="sng" dirty="0" smtClean="0">
                <a:latin typeface="+mj-lt"/>
              </a:rPr>
              <a:t>ŞUBAT</a:t>
            </a:r>
            <a:r>
              <a:rPr lang="tr-TR" sz="2400" b="1" u="sng" dirty="0">
                <a:latin typeface="+mj-lt"/>
              </a:rPr>
              <a:t> </a:t>
            </a:r>
            <a:r>
              <a:rPr lang="tr-TR" altLang="en-US" sz="2400" b="1" u="sng" dirty="0" smtClean="0">
                <a:latin typeface="+mj-lt"/>
              </a:rPr>
              <a:t>2024 </a:t>
            </a:r>
            <a:r>
              <a:rPr lang="en-US" altLang="en-US" sz="2400" b="1" u="sng" dirty="0" smtClean="0">
                <a:latin typeface="+mj-lt"/>
              </a:rPr>
              <a:t>S</a:t>
            </a:r>
            <a:r>
              <a:rPr lang="tr-TR" sz="2400" b="1" u="sng" dirty="0" smtClean="0">
                <a:latin typeface="+mj-lt"/>
              </a:rPr>
              <a:t>ERBEST TEKNİK YARIŞMASI</a:t>
            </a:r>
            <a:endParaRPr lang="zh-CN" altLang="en-US" dirty="0"/>
          </a:p>
          <a:p>
            <a:r>
              <a:rPr lang="tr-TR" sz="2400" dirty="0" smtClean="0">
                <a:latin typeface="+mj-lt"/>
              </a:rPr>
              <a:t>PİST TANIMA	: 08:45 – 09:15</a:t>
            </a:r>
          </a:p>
          <a:p>
            <a:r>
              <a:rPr lang="tr-TR" sz="2400" dirty="0" smtClean="0">
                <a:latin typeface="+mj-lt"/>
              </a:rPr>
              <a:t>YARIŞMA SAATİ	: 09:30</a:t>
            </a:r>
          </a:p>
          <a:p>
            <a:endParaRPr lang="tr-TR" sz="2000" dirty="0" smtClean="0">
              <a:latin typeface="+mj-lt"/>
            </a:endParaRPr>
          </a:p>
          <a:p>
            <a:endParaRPr lang="tr-TR" sz="2000" dirty="0">
              <a:latin typeface="+mj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pPr algn="ctr"/>
            <a:r>
              <a:rPr lang="tr-TR" dirty="0" smtClean="0"/>
              <a:t> </a:t>
            </a:r>
            <a:r>
              <a:rPr lang="tr-TR" b="1" u="sng" dirty="0" smtClean="0"/>
              <a:t>START SIRALAMASI</a:t>
            </a:r>
            <a:endParaRPr lang="tr-TR" b="1" u="sng" dirty="0"/>
          </a:p>
        </p:txBody>
      </p:sp>
      <p:sp>
        <p:nvSpPr>
          <p:cNvPr id="1048601" name="2 İçerik Yer Tutucusu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 fontScale="95000" lnSpcReduction="10000"/>
          </a:bodyPr>
          <a:lstStyle/>
          <a:p>
            <a:pPr marL="0" indent="0">
              <a:buNone/>
            </a:pPr>
            <a:r>
              <a:rPr lang="tr-TR" b="1" u="sng" dirty="0" smtClean="0">
                <a:solidFill>
                  <a:srgbClr val="FF0000"/>
                </a:solidFill>
                <a:latin typeface="+mj-lt"/>
              </a:rPr>
              <a:t>1.GRUP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U21+ Kadınlar ve Erkekler,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U20 Kadınlar ve Erkekler,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U18 Kızlar ve Erkekler</a:t>
            </a:r>
            <a:endParaRPr lang="tr-TR" dirty="0" smtClean="0">
              <a:solidFill>
                <a:srgbClr val="FF0000"/>
              </a:solidFill>
              <a:latin typeface="+mj-lt"/>
            </a:endParaRPr>
          </a:p>
          <a:p>
            <a:pPr marL="0" indent="0">
              <a:buNone/>
            </a:pPr>
            <a:r>
              <a:rPr lang="tr-TR" b="1" u="sng" dirty="0" smtClean="0">
                <a:solidFill>
                  <a:srgbClr val="FF0000"/>
                </a:solidFill>
                <a:latin typeface="+mj-lt"/>
              </a:rPr>
              <a:t>2.GRUP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U16 Kızlar ve Erkekler, 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U14 Kızlar ve Erkekler</a:t>
            </a:r>
            <a:endParaRPr lang="tr-TR" dirty="0" smtClean="0">
              <a:solidFill>
                <a:srgbClr val="FF0000"/>
              </a:solidFill>
              <a:latin typeface="+mj-lt"/>
            </a:endParaRPr>
          </a:p>
          <a:p>
            <a:pPr marL="0" indent="0">
              <a:buNone/>
            </a:pPr>
            <a:r>
              <a:rPr lang="tr-TR" b="1" u="sng" dirty="0" smtClean="0">
                <a:solidFill>
                  <a:srgbClr val="FF0000"/>
                </a:solidFill>
                <a:latin typeface="+mj-lt"/>
              </a:rPr>
              <a:t>3.GRUP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U13 Kızlar ve Erkekler,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U12 Kızlar ve Erkekler</a:t>
            </a:r>
          </a:p>
          <a:p>
            <a:pPr marL="0" indent="0">
              <a:buNone/>
            </a:pPr>
            <a:endParaRPr lang="tr-TR" sz="2000" dirty="0">
              <a:latin typeface="+mj-lt"/>
            </a:endParaRPr>
          </a:p>
          <a:p>
            <a:pPr marL="0" indent="0">
              <a:buNone/>
            </a:pPr>
            <a:endParaRPr lang="tr-TR" sz="2000" dirty="0" smtClean="0">
              <a:latin typeface="+mj-lt"/>
            </a:endParaRPr>
          </a:p>
          <a:p>
            <a:pPr marL="0" indent="0">
              <a:buNone/>
            </a:pPr>
            <a:endParaRPr lang="tr-TR" sz="2000" dirty="0" smtClean="0">
              <a:latin typeface="+mj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pPr algn="ctr"/>
            <a:r>
              <a:rPr lang="tr-TR" b="1" u="sng" dirty="0" smtClean="0"/>
              <a:t>ERKEKLERİN MESAFELERİ</a:t>
            </a:r>
            <a:endParaRPr lang="tr-TR" b="1" u="sng" dirty="0"/>
          </a:p>
        </p:txBody>
      </p:sp>
      <p:graphicFrame>
        <p:nvGraphicFramePr>
          <p:cNvPr id="4194304" name="İçerik Yer Tutucusu 7"/>
          <p:cNvGraphicFramePr>
            <a:graphicFrameLocks noGrp="1"/>
          </p:cNvGraphicFramePr>
          <p:nvPr>
            <p:ph idx="1"/>
          </p:nvPr>
        </p:nvGraphicFramePr>
        <p:xfrm>
          <a:off x="439647" y="1700805"/>
          <a:ext cx="8229600" cy="43924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868844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>
                          <a:latin typeface="+mj-lt"/>
                        </a:rPr>
                        <a:t>KATEGORİLER</a:t>
                      </a:r>
                      <a:endParaRPr lang="tr-TR" sz="2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tr-TR" sz="2400" baseline="0" dirty="0" smtClean="0">
                          <a:latin typeface="+mj-lt"/>
                        </a:rPr>
                        <a:t>1.GÜN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>
                          <a:latin typeface="+mj-lt"/>
                        </a:rPr>
                        <a:t>2.GÜN</a:t>
                      </a:r>
                      <a:r>
                        <a:rPr lang="tr-TR" dirty="0" smtClean="0">
                          <a:latin typeface="+mj-lt"/>
                        </a:rPr>
                        <a:t> </a:t>
                      </a:r>
                      <a:endParaRPr lang="tr-TR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U21+</a:t>
                      </a:r>
                      <a:r>
                        <a:rPr lang="tr-TR" sz="2400" b="1" baseline="0" dirty="0" smtClean="0">
                          <a:latin typeface="+mj-lt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 10 km 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10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U20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10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10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U18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7,5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U16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U14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2,5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 2,5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U13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2,5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U12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1,5</a:t>
                      </a:r>
                      <a:r>
                        <a:rPr lang="tr-TR" sz="2400" b="1" baseline="0" dirty="0" smtClean="0">
                          <a:latin typeface="+mj-lt"/>
                        </a:rPr>
                        <a:t>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2,5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pPr algn="ctr"/>
            <a:r>
              <a:rPr lang="tr-TR" b="1" u="sng" dirty="0" smtClean="0"/>
              <a:t>BAYANLARIN </a:t>
            </a:r>
            <a:r>
              <a:rPr lang="tr-TR" b="1" u="sng" dirty="0"/>
              <a:t>MESAFELERİ</a:t>
            </a:r>
          </a:p>
        </p:txBody>
      </p:sp>
      <p:graphicFrame>
        <p:nvGraphicFramePr>
          <p:cNvPr id="4194305" name="İçerik Yer Tutucusu 6"/>
          <p:cNvGraphicFramePr>
            <a:graphicFrameLocks noGrp="1"/>
          </p:cNvGraphicFramePr>
          <p:nvPr>
            <p:ph idx="1"/>
          </p:nvPr>
        </p:nvGraphicFramePr>
        <p:xfrm>
          <a:off x="539552" y="1772821"/>
          <a:ext cx="8229600" cy="45364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897331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>
                          <a:latin typeface="+mj-lt"/>
                        </a:rPr>
                        <a:t>KATEGORİLER</a:t>
                      </a:r>
                      <a:endParaRPr lang="tr-TR" sz="2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tr-TR" sz="2400" baseline="0" dirty="0" smtClean="0">
                          <a:latin typeface="+mj-lt"/>
                        </a:rPr>
                        <a:t>1.GÜN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>
                          <a:latin typeface="+mj-lt"/>
                        </a:rPr>
                        <a:t>2.GÜN</a:t>
                      </a:r>
                      <a:r>
                        <a:rPr lang="tr-TR" dirty="0" smtClean="0">
                          <a:latin typeface="+mj-lt"/>
                        </a:rPr>
                        <a:t> </a:t>
                      </a:r>
                      <a:endParaRPr lang="tr-TR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U21+ Kadınlar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7,5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U20 Kadınlar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7,5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U18 Kızlar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U16 Kızlar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2,5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5 km 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U14 Kızlar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2,5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2,5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U13 Kızlar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 1,5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U12 Kızlar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1,5 km</a:t>
                      </a:r>
                      <a:r>
                        <a:rPr lang="tr-TR" sz="2400" b="1" baseline="0" dirty="0" smtClean="0">
                          <a:latin typeface="+mj-lt"/>
                        </a:rPr>
                        <a:t> 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6992461"/>
              </p:ext>
            </p:extLst>
          </p:nvPr>
        </p:nvGraphicFramePr>
        <p:xfrm>
          <a:off x="251519" y="260649"/>
          <a:ext cx="8496945" cy="62646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15998"/>
                <a:gridCol w="3320551"/>
                <a:gridCol w="2160396"/>
              </a:tblGrid>
              <a:tr h="1112373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KATEGORİLER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DOĞUM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TARİHLERİ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İL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KONTENJANI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U21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+ Erkekler ve Kadınlar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   </a:t>
                      </a: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2003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ve altı 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4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U20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Erkekler ve Kadınlar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2005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– 2004 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4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U18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Erkekler ve Kızlar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2007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– 2006 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5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U16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Erkekler ve Kızlar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2009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– 2008 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5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U14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Erkekler ve Kızlar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2010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4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U13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Erkekler ve Kızlar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2011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4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U12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Erkekler ve Kızlar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2012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4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924050" y="24669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348163" algn="l"/>
              </a:tabLst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95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Unvan 1"/>
          <p:cNvSpPr>
            <a:spLocks noGrp="1"/>
          </p:cNvSpPr>
          <p:nvPr>
            <p:ph type="title"/>
          </p:nvPr>
        </p:nvSpPr>
        <p:spPr>
          <a:xfrm>
            <a:off x="425268" y="548680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tr-TR" b="1" u="sng" dirty="0"/>
              <a:t>TÜRKİYE ŞAMPİYONASI KOTALARI</a:t>
            </a:r>
            <a:endParaRPr lang="tr-TR" dirty="0"/>
          </a:p>
        </p:txBody>
      </p:sp>
      <p:graphicFrame>
        <p:nvGraphicFramePr>
          <p:cNvPr id="4194307" name="İçerik Yer Tutucusu 5"/>
          <p:cNvGraphicFramePr>
            <a:graphicFrameLocks noGrp="1"/>
          </p:cNvGraphicFramePr>
          <p:nvPr>
            <p:ph idx="1"/>
          </p:nvPr>
        </p:nvGraphicFramePr>
        <p:xfrm>
          <a:off x="436209" y="1340768"/>
          <a:ext cx="8229600" cy="5040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25035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>
                          <a:latin typeface="+mj-lt"/>
                        </a:rPr>
                        <a:t>KATEGORİLER</a:t>
                      </a:r>
                      <a:endParaRPr lang="tr-TR" sz="2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tr-TR" sz="2400" baseline="0" dirty="0" smtClean="0">
                          <a:latin typeface="+mj-lt"/>
                        </a:rPr>
                        <a:t>KOTA SAYISI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45063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U21+ </a:t>
                      </a:r>
                      <a:r>
                        <a:rPr lang="tr-TR" sz="2400" b="1" baseline="0" dirty="0" smtClean="0">
                          <a:latin typeface="+mj-lt"/>
                        </a:rPr>
                        <a:t>Erkekler</a:t>
                      </a:r>
                    </a:p>
                    <a:p>
                      <a:r>
                        <a:rPr lang="tr-TR" sz="2400" b="1" dirty="0" smtClean="0">
                          <a:latin typeface="+mj-lt"/>
                        </a:rPr>
                        <a:t>U21+ Kadınlar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10 sporcu </a:t>
                      </a:r>
                    </a:p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6</a:t>
                      </a:r>
                      <a:r>
                        <a:rPr lang="tr-TR" sz="2400" b="1" baseline="0" dirty="0" smtClean="0">
                          <a:latin typeface="+mj-lt"/>
                        </a:rPr>
                        <a:t> </a:t>
                      </a:r>
                      <a:r>
                        <a:rPr lang="tr-TR" sz="2400" b="1" dirty="0" smtClean="0">
                          <a:latin typeface="+mj-lt"/>
                        </a:rPr>
                        <a:t>sporcu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45063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U20 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Erkekler</a:t>
                      </a:r>
                    </a:p>
                    <a:p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U20 </a:t>
                      </a: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Kadınlar 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10</a:t>
                      </a:r>
                      <a:r>
                        <a:rPr lang="tr-TR" sz="2400" b="1" baseline="0" dirty="0" smtClean="0">
                          <a:latin typeface="+mj-lt"/>
                        </a:rPr>
                        <a:t> </a:t>
                      </a:r>
                      <a:r>
                        <a:rPr lang="tr-TR" sz="2400" b="1" dirty="0" smtClean="0">
                          <a:latin typeface="+mj-lt"/>
                        </a:rPr>
                        <a:t>sporcu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6 sporcu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25035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U18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Kadınlar ve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Erkekler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baseline="0" dirty="0" smtClean="0">
                          <a:latin typeface="+mj-lt"/>
                        </a:rPr>
                        <a:t>15 </a:t>
                      </a:r>
                      <a:r>
                        <a:rPr lang="tr-TR" sz="2400" b="1" dirty="0" smtClean="0">
                          <a:latin typeface="+mj-lt"/>
                        </a:rPr>
                        <a:t>sporcu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25035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U16 Kızlar </a:t>
                      </a: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15 sporcu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25035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U14 Kızlar </a:t>
                      </a: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 sporcu</a:t>
                      </a:r>
                      <a:endParaRPr kumimoji="0" lang="tr-TR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25035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U13 Kızlar </a:t>
                      </a: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 sporcu</a:t>
                      </a:r>
                      <a:endParaRPr kumimoji="0" lang="tr-TR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25035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U12 Kızlar </a:t>
                      </a: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 sporcu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Unvan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04056"/>
          </a:xfrm>
        </p:spPr>
        <p:txBody>
          <a:bodyPr>
            <a:noAutofit/>
          </a:bodyPr>
          <a:lstStyle/>
          <a:p>
            <a:pPr algn="ctr"/>
            <a:r>
              <a:rPr lang="tr-TR" sz="4000" dirty="0" smtClean="0"/>
              <a:t>MİLLİ TAKIM ADAY KADROSU SEÇİMİ</a:t>
            </a:r>
            <a:endParaRPr lang="tr-TR" sz="4000" dirty="0"/>
          </a:p>
        </p:txBody>
      </p:sp>
      <p:sp>
        <p:nvSpPr>
          <p:cNvPr id="1048607" name="İçerik Yer Tutucus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>
            <a:normAutofit fontScale="92308" lnSpcReduction="10000"/>
          </a:bodyPr>
          <a:lstStyle/>
          <a:p>
            <a:pPr algn="just"/>
            <a:r>
              <a:rPr lang="tr-TR" dirty="0" smtClean="0">
                <a:latin typeface="+mj-lt"/>
              </a:rPr>
              <a:t>TKF faaliyet programında yer alan  Türkiye şampiyonasının sonunda tüm kategoriler yarışmaların toplam kombine puanlarına göre ilk üçe giren sporcular milli takıma seçilirler. </a:t>
            </a:r>
          </a:p>
          <a:p>
            <a:pPr algn="just"/>
            <a:r>
              <a:rPr lang="tr-TR" dirty="0" smtClean="0">
                <a:latin typeface="+mj-lt"/>
              </a:rPr>
              <a:t>Uluslararası yarışmalarda ilk 3 dereceye giren sporcular milli takıma seçilir.</a:t>
            </a:r>
          </a:p>
          <a:p>
            <a:pPr algn="just"/>
            <a:r>
              <a:rPr lang="tr-TR" dirty="0" smtClean="0">
                <a:latin typeface="+mj-lt"/>
              </a:rPr>
              <a:t>Yapılan deneme , yarışma ve ölçümler doğrultusunda performans ve teknik açıdan milli takımdaki arkadaşlarından zaman farkı var ise teknik kurul ve antrenör kararı ile milli takımda çıkartılır.</a:t>
            </a:r>
          </a:p>
          <a:p>
            <a:pPr algn="just"/>
            <a:r>
              <a:rPr lang="tr-TR" dirty="0">
                <a:latin typeface="+mj-lt"/>
              </a:rPr>
              <a:t>Yapılan </a:t>
            </a:r>
            <a:r>
              <a:rPr lang="tr-TR" dirty="0" smtClean="0">
                <a:latin typeface="+mj-lt"/>
              </a:rPr>
              <a:t>deneme, yarışma </a:t>
            </a:r>
            <a:r>
              <a:rPr lang="tr-TR" dirty="0">
                <a:latin typeface="+mj-lt"/>
              </a:rPr>
              <a:t>ve ölçümler doğrultusunda performans ve teknik açıdan milli takımdaki arkadaşlarından </a:t>
            </a:r>
            <a:r>
              <a:rPr lang="tr-TR" dirty="0" smtClean="0">
                <a:latin typeface="+mj-lt"/>
              </a:rPr>
              <a:t>iyi ise teknik </a:t>
            </a:r>
            <a:r>
              <a:rPr lang="tr-TR" dirty="0">
                <a:latin typeface="+mj-lt"/>
              </a:rPr>
              <a:t>kurul ve antrenör kararı ile milli </a:t>
            </a:r>
            <a:r>
              <a:rPr lang="tr-TR" dirty="0" smtClean="0">
                <a:latin typeface="+mj-lt"/>
              </a:rPr>
              <a:t>takıma eklenir.</a:t>
            </a:r>
          </a:p>
          <a:p>
            <a:pPr algn="just"/>
            <a:r>
              <a:rPr lang="tr-TR" dirty="0" smtClean="0">
                <a:latin typeface="+mj-lt"/>
              </a:rPr>
              <a:t>Milli takım kural ve kaideleri Türkiye Kayak Federasyonu ceza ve disiplin yönetmeliği kuralları geçerlidir.</a:t>
            </a:r>
            <a:endParaRPr lang="tr-TR" dirty="0">
              <a:latin typeface="+mj-lt"/>
            </a:endParaRPr>
          </a:p>
          <a:p>
            <a:pPr algn="just"/>
            <a:endParaRPr lang="tr-TR" dirty="0">
              <a:latin typeface="+mj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Unvan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80120"/>
          </a:xfrm>
        </p:spPr>
        <p:txBody>
          <a:bodyPr>
            <a:normAutofit/>
          </a:bodyPr>
          <a:lstStyle/>
          <a:p>
            <a:pPr algn="ctr"/>
            <a:r>
              <a:rPr lang="tr-TR" b="1" u="sng" dirty="0" smtClean="0"/>
              <a:t>ORTAK KURALLAR</a:t>
            </a:r>
            <a:endParaRPr lang="tr-TR" b="1" u="sng" dirty="0"/>
          </a:p>
        </p:txBody>
      </p:sp>
      <p:sp>
        <p:nvSpPr>
          <p:cNvPr id="1048609" name="İçerik Yer Tutucusu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>
            <a:normAutofit fontScale="87955" lnSpcReduction="10000"/>
          </a:bodyPr>
          <a:lstStyle/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Onaylı yarışma başvuru formu en geç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ŞUBAT 2024 tarihine kadar </a:t>
            </a:r>
            <a:r>
              <a:rPr lang="tr-TR" sz="2200" dirty="0" smtClean="0">
                <a:latin typeface="Times New Roman" pitchFamily="18" charset="0"/>
                <a:cs typeface="Times New Roman" pitchFamily="18" charset="0"/>
              </a:rPr>
              <a:t>TKF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ve sekretaryadan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erhat </a:t>
            </a:r>
            <a:r>
              <a:rPr lang="tr-TR" sz="2200" dirty="0" err="1" smtClean="0">
                <a:latin typeface="Times New Roman" pitchFamily="18" charset="0"/>
                <a:cs typeface="Times New Roman" pitchFamily="18" charset="0"/>
              </a:rPr>
              <a:t>CERRAH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’a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gönderilmesi gerekmektedir.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Pist tanıma süresi bittikten sonra yarışma alanında bulunan sporcular diskalifiye edilir.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Yarışma sonuçlarına itirazlar, yarışma alanında resmi olmayan sonuçlar açıklandıktan sonra 15 dakika içerisinde yarışma jürisine yazılı olarak yapılır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Yazılı olarak yapılmayan itirazlar değerlendirmeye alınmaz.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Resmi yarışma sonuçları kafile idarecilerine mail olarak gönderilecektir.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Yarışma start alanın da lisans ve kimlik kartı kontrolü yapılacaktır. 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2 İçerik Yer Tutucusu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775920"/>
          </a:xfrm>
        </p:spPr>
        <p:txBody>
          <a:bodyPr>
            <a:normAutofit fontScale="95833"/>
          </a:bodyPr>
          <a:lstStyle/>
          <a:p>
            <a:pPr algn="just">
              <a:buNone/>
            </a:pPr>
            <a:endParaRPr lang="tr-TR" dirty="0" smtClean="0"/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Yarışmadaki 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tüm kurallar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hakkında antrenörlerin sporculara  bilgi verilmesi ile sorumludur.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Kayaklı Koşu Türkiye Şampiyonasına katılmaya hak kazanan sporcuların kotaları 1. Etap ve 2. Etap yarışmalarında aldıkları puanlarına göre Türkiye 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şampıyonasında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yarışmaya hak kazanırlar.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Klasik ve Serbest yarışmaları sonucunda sıralamaya giren ilk 3 (üç) sporcuya madalya verilir. U12, U13, U14 kategorilerinde ilk 4 (dört) sporcuya madalya verilir.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Madalya töreni 2. gün yarışmaların sonunda yarışma alanında yapılacaktır.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Bu kurallar tutanak altına alınacaktır.</a:t>
            </a:r>
          </a:p>
          <a:p>
            <a:pPr algn="just">
              <a:buNone/>
            </a:pPr>
            <a:endParaRPr lang="tr-TR" dirty="0" smtClean="0"/>
          </a:p>
          <a:p>
            <a:pPr algn="just">
              <a:buNone/>
            </a:pPr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12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Yarışmada yasal harcırahı hak etmeyen sporcuların harcırahı uygun görüldüğü takdirde Gençlik Spor İl Müdürlüklerinin ilgili bütçesinden ödeme yapılır.</a:t>
            </a:r>
          </a:p>
          <a:p>
            <a:r>
              <a:rPr lang="tr-TR" dirty="0"/>
              <a:t>Konaklama her il kendi bütçesi tarafından karşılayacaktır.</a:t>
            </a:r>
          </a:p>
          <a:p>
            <a:r>
              <a:rPr lang="tr-TR" dirty="0" smtClean="0"/>
              <a:t> </a:t>
            </a:r>
            <a:r>
              <a:rPr lang="tr-TR" dirty="0"/>
              <a:t>T</a:t>
            </a:r>
            <a:r>
              <a:rPr lang="tr-TR" dirty="0" smtClean="0"/>
              <a:t>ürkiye </a:t>
            </a:r>
            <a:r>
              <a:rPr lang="tr-TR" dirty="0"/>
              <a:t>şampiyonası sonucu kombine de ilk üçe giren sporcular </a:t>
            </a:r>
            <a:r>
              <a:rPr lang="tr-TR" dirty="0" smtClean="0"/>
              <a:t>2024 2025 </a:t>
            </a:r>
            <a:r>
              <a:rPr lang="tr-TR" dirty="0"/>
              <a:t>sezonunda elemelere katılmayacak</a:t>
            </a:r>
          </a:p>
          <a:p>
            <a:r>
              <a:rPr lang="tr-TR" dirty="0"/>
              <a:t>Teknik yetersizliği olan sporcular pistten </a:t>
            </a:r>
            <a:r>
              <a:rPr lang="tr-TR" dirty="0" smtClean="0"/>
              <a:t>alınacaktır</a:t>
            </a:r>
          </a:p>
          <a:p>
            <a:pPr marL="0" indent="0"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4194308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8166952"/>
              </p:ext>
            </p:extLst>
          </p:nvPr>
        </p:nvGraphicFramePr>
        <p:xfrm>
          <a:off x="457200" y="1935163"/>
          <a:ext cx="82296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KATEGORİLER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DOĞUM TARİHİ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U21+Erkekler</a:t>
                      </a:r>
                      <a:r>
                        <a:rPr lang="tr-TR" baseline="0" dirty="0" smtClean="0"/>
                        <a:t> ve Kadınlar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2003 ve altı doğumlular 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U20 Erkekler</a:t>
                      </a:r>
                      <a:r>
                        <a:rPr lang="tr-TR" baseline="0" dirty="0" smtClean="0"/>
                        <a:t>  ve Kadınlar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2004_2005 doğumlular 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U18</a:t>
                      </a:r>
                      <a:r>
                        <a:rPr lang="tr-TR" baseline="0" dirty="0" smtClean="0"/>
                        <a:t> Erkek ve Kızlar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2006_2007 doğumlular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U16</a:t>
                      </a:r>
                      <a:r>
                        <a:rPr lang="tr-TR" baseline="0" dirty="0" smtClean="0"/>
                        <a:t> Erkek ve Kızlar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2008_2009 doğumlular 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U14</a:t>
                      </a:r>
                      <a:r>
                        <a:rPr lang="tr-TR" baseline="0" dirty="0" smtClean="0"/>
                        <a:t> Erkek ve Kızlar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2010 doğumlular 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U13 Erkek</a:t>
                      </a:r>
                      <a:r>
                        <a:rPr lang="tr-TR" baseline="0" dirty="0" smtClean="0"/>
                        <a:t> ve Kızlar 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2011 doğumlular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U12 Erkek</a:t>
                      </a:r>
                      <a:r>
                        <a:rPr lang="tr-TR" baseline="0" dirty="0" smtClean="0"/>
                        <a:t> ve Kızlar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2012 doğumlular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Alt Başlık 2"/>
          <p:cNvSpPr>
            <a:spLocks noGrp="1"/>
          </p:cNvSpPr>
          <p:nvPr>
            <p:ph type="subTitle" idx="1"/>
          </p:nvPr>
        </p:nvSpPr>
        <p:spPr>
          <a:xfrm>
            <a:off x="539552" y="2636912"/>
            <a:ext cx="7854696" cy="2848280"/>
          </a:xfrm>
        </p:spPr>
        <p:txBody>
          <a:bodyPr>
            <a:noAutofit/>
          </a:bodyPr>
          <a:lstStyle/>
          <a:p>
            <a:pPr algn="ctr"/>
            <a:endParaRPr lang="tr-TR" sz="2800" b="1" dirty="0" smtClean="0">
              <a:solidFill>
                <a:srgbClr val="FF0000"/>
              </a:solidFill>
            </a:endParaRPr>
          </a:p>
          <a:p>
            <a:pPr algn="ctr"/>
            <a:r>
              <a:rPr lang="tr-TR" sz="3600" b="1" dirty="0" smtClean="0">
                <a:solidFill>
                  <a:srgbClr val="FF0000"/>
                </a:solidFill>
              </a:rPr>
              <a:t>TÜM SPORCU VE ANTRENÖRLERE BAŞARILAR DİLERİZ</a:t>
            </a:r>
          </a:p>
          <a:p>
            <a:pPr algn="ctr"/>
            <a:r>
              <a:rPr lang="tr-TR" sz="3600" b="1" dirty="0" smtClean="0">
                <a:solidFill>
                  <a:srgbClr val="FF0000"/>
                </a:solidFill>
              </a:rPr>
              <a:t>KAYAKLI KOŞU TEKNİK KURULU</a:t>
            </a:r>
            <a:endParaRPr lang="tr-TR" sz="3600" b="1" dirty="0">
              <a:solidFill>
                <a:srgbClr val="FF0000"/>
              </a:solidFill>
            </a:endParaRPr>
          </a:p>
        </p:txBody>
      </p:sp>
      <p:pic>
        <p:nvPicPr>
          <p:cNvPr id="2097153" name="3 Resim" descr="tkf-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3928" y="742950"/>
            <a:ext cx="1296144" cy="154305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701</Words>
  <Application>Microsoft Office PowerPoint</Application>
  <PresentationFormat>Ekran Gösterisi (4:3)</PresentationFormat>
  <Paragraphs>218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5" baseType="lpstr">
      <vt:lpstr>Akış</vt:lpstr>
      <vt:lpstr>PowerPoint Sunusu</vt:lpstr>
      <vt:lpstr>İL YOKLAMASI</vt:lpstr>
      <vt:lpstr>YARIŞMA PROGRAMI</vt:lpstr>
      <vt:lpstr> START SIRALAMASI</vt:lpstr>
      <vt:lpstr>ERKEKLERİN MESAFELERİ</vt:lpstr>
      <vt:lpstr>BAYANLARIN MESAFELERİ</vt:lpstr>
      <vt:lpstr>PowerPoint Sunusu</vt:lpstr>
      <vt:lpstr>TÜRKİYE ŞAMPİYONASI KOTALARI</vt:lpstr>
      <vt:lpstr>MİLLİ TAKIM ADAY KADROSU SEÇİMİ</vt:lpstr>
      <vt:lpstr>ORTAK KURALLAR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Meltem</dc:creator>
  <cp:lastModifiedBy>ugur akman</cp:lastModifiedBy>
  <cp:revision>7</cp:revision>
  <dcterms:created xsi:type="dcterms:W3CDTF">2016-03-29T05:52:26Z</dcterms:created>
  <dcterms:modified xsi:type="dcterms:W3CDTF">2024-02-11T08:24:23Z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a17d023b79a34307bb43c8e3e960aa9b</vt:lpwstr>
  </property>
</Properties>
</file>