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 varScale="1">
        <p:scale>
          <a:sx n="81" d="100"/>
          <a:sy n="81" d="100"/>
        </p:scale>
        <p:origin x="5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136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3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94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595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6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8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58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10.04.2023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6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TEKERLEKLİ KAYAK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tr-TR" altLang="en-US" sz="2400" b="1" dirty="0">
                <a:latin typeface="Times New Roman" pitchFamily="18" charset="0"/>
                <a:cs typeface="Times New Roman" pitchFamily="18" charset="0"/>
              </a:rPr>
              <a:t>Ü</a:t>
            </a:r>
            <a:r>
              <a:rPr lang="en-US" altLang="en-US" sz="2400" b="1" dirty="0">
                <a:latin typeface="Times New Roman" pitchFamily="18" charset="0"/>
                <a:cs typeface="Times New Roman" pitchFamily="18" charset="0"/>
              </a:rPr>
              <a:t>RKİYE </a:t>
            </a:r>
            <a:r>
              <a:rPr lang="tr-TR" altLang="en-US" sz="2400" b="1" dirty="0">
                <a:latin typeface="Times New Roman" pitchFamily="18" charset="0"/>
                <a:cs typeface="Times New Roman" pitchFamily="18" charset="0"/>
              </a:rPr>
              <a:t>ŞAMPİYONASI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YARIŞMASI</a:t>
            </a:r>
            <a:endParaRPr lang="tr-TR" sz="2400" dirty="0"/>
          </a:p>
          <a:p>
            <a:pPr algn="ctr"/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YÜKSEKOVA</a:t>
            </a:r>
            <a:endParaRPr lang="zh-CN" altLang="en-US" sz="2400" dirty="0"/>
          </a:p>
          <a:p>
            <a:pPr algn="ctr"/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08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10 MAYIS </a:t>
            </a: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2023</a:t>
            </a:r>
            <a:endParaRPr lang="zh-CN" altLang="en-US" sz="2400" dirty="0"/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604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/>
          </a:bodyPr>
          <a:lstStyle/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ORDU                                        </a:t>
            </a:r>
            <a:endParaRPr lang="zh-CN" altLang="en-US"/>
          </a:p>
          <a:p>
            <a:r>
              <a:rPr lang="tr-TR" sz="12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sz="1400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/>
              <a:t>  </a:t>
            </a:r>
            <a:r>
              <a:rPr lang="tr-TR" sz="3200" dirty="0" smtClean="0"/>
              <a:t>                   YAŞ KAT</a:t>
            </a:r>
            <a:r>
              <a:rPr lang="en-US" sz="3200" dirty="0" smtClean="0"/>
              <a:t>E</a:t>
            </a:r>
            <a:r>
              <a:rPr lang="tr-TR" sz="3200" dirty="0" smtClean="0"/>
              <a:t>GORİLERİ</a:t>
            </a:r>
            <a:endParaRPr lang="tr-TR" sz="3200" dirty="0"/>
          </a:p>
        </p:txBody>
      </p:sp>
      <p:sp>
        <p:nvSpPr>
          <p:cNvPr id="1048606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400" dirty="0" smtClean="0"/>
              <a:t>U.21.ERKEK VE KIZLAR       20</a:t>
            </a:r>
            <a:r>
              <a:rPr lang="en-US" sz="1400" dirty="0" smtClean="0"/>
              <a:t>0</a:t>
            </a:r>
            <a:r>
              <a:rPr lang="tr-TR" sz="1400" dirty="0" smtClean="0"/>
              <a:t>2</a:t>
            </a:r>
            <a:r>
              <a:rPr lang="en-US" sz="1400" dirty="0" smtClean="0"/>
              <a:t> ve</a:t>
            </a:r>
            <a:r>
              <a:rPr lang="tr-TR" sz="1400" dirty="0" smtClean="0"/>
              <a:t> </a:t>
            </a:r>
            <a:r>
              <a:rPr lang="en-US" sz="1400" dirty="0" smtClean="0"/>
              <a:t> </a:t>
            </a:r>
            <a:r>
              <a:rPr lang="tr-TR" sz="1400" dirty="0" smtClean="0"/>
              <a:t>Ü</a:t>
            </a:r>
            <a:r>
              <a:rPr lang="en-US" altLang="en-US" sz="1400" dirty="0" smtClean="0"/>
              <a:t>st</a:t>
            </a:r>
            <a:r>
              <a:rPr lang="tr-TR" altLang="en-US" sz="1400" dirty="0" smtClean="0"/>
              <a:t>ü</a:t>
            </a:r>
            <a:endParaRPr lang="zh-CN" altLang="en-US"/>
          </a:p>
          <a:p>
            <a:r>
              <a:rPr lang="tr-TR" sz="1400" dirty="0" smtClean="0"/>
              <a:t>U 20.ERKEK VE KIZLAR.      2003.2004</a:t>
            </a:r>
            <a:endParaRPr lang="zh-CN" altLang="en-US"/>
          </a:p>
          <a:p>
            <a:r>
              <a:rPr lang="tr-TR" sz="1400" dirty="0" smtClean="0"/>
              <a:t>U18.ERKEK VE KIZLAR.        2005.2006</a:t>
            </a:r>
          </a:p>
          <a:p>
            <a:r>
              <a:rPr lang="tr-TR" sz="1400" dirty="0" smtClean="0"/>
              <a:t>U 16.EREK VE KIZLAR.          2007.2008</a:t>
            </a:r>
          </a:p>
          <a:p>
            <a:r>
              <a:rPr lang="tr-TR" sz="1400" dirty="0" smtClean="0"/>
              <a:t>U.14 ERKEK KIZLAR               2009</a:t>
            </a:r>
            <a:endParaRPr lang="tr-TR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Yarışmaya katılacak sporcu sayıları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  <a:p>
            <a:r>
              <a:rPr lang="tr-TR" dirty="0" smtClean="0"/>
              <a:t>U.21 Erkek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tr-TR" dirty="0" smtClean="0"/>
              <a:t>ı</a:t>
            </a:r>
            <a:r>
              <a:rPr lang="en-US" dirty="0" err="1" smtClean="0"/>
              <a:t>nlar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r>
              <a:rPr lang="tr-TR" dirty="0" smtClean="0"/>
              <a:t>3</a:t>
            </a:r>
            <a:endParaRPr lang="tr-TR" dirty="0"/>
          </a:p>
          <a:p>
            <a:r>
              <a:rPr lang="en-US" dirty="0" smtClean="0"/>
              <a:t>U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r>
              <a:rPr lang="en-US" dirty="0" smtClean="0"/>
              <a:t>20 Erkek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tr-TR" dirty="0" smtClean="0"/>
              <a:t>ı</a:t>
            </a:r>
            <a:r>
              <a:rPr lang="en-US" dirty="0" err="1" smtClean="0"/>
              <a:t>nlar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r>
              <a:rPr lang="en-US" dirty="0" smtClean="0"/>
              <a:t>3</a:t>
            </a:r>
            <a:endParaRPr lang="tr-TR" dirty="0"/>
          </a:p>
          <a:p>
            <a:r>
              <a:rPr lang="en-US" dirty="0" smtClean="0"/>
              <a:t>U </a:t>
            </a:r>
            <a:r>
              <a:rPr lang="tr-TR" dirty="0" smtClean="0"/>
              <a:t>.</a:t>
            </a:r>
            <a:r>
              <a:rPr lang="en-US" dirty="0" smtClean="0"/>
              <a:t>18 </a:t>
            </a:r>
            <a:r>
              <a:rPr lang="en-US" dirty="0" smtClean="0"/>
              <a:t>Erkek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/>
              <a:t>K</a:t>
            </a:r>
            <a:r>
              <a:rPr lang="tr-TR" dirty="0" smtClean="0"/>
              <a:t>ı</a:t>
            </a:r>
            <a:r>
              <a:rPr lang="en-US" dirty="0" err="1" smtClean="0"/>
              <a:t>zlar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r>
              <a:rPr lang="tr-TR" dirty="0" smtClean="0"/>
              <a:t>3</a:t>
            </a:r>
          </a:p>
          <a:p>
            <a:r>
              <a:rPr lang="en-US" dirty="0" smtClean="0"/>
              <a:t>U </a:t>
            </a:r>
            <a:r>
              <a:rPr lang="tr-TR" smtClean="0"/>
              <a:t>.</a:t>
            </a:r>
            <a:r>
              <a:rPr lang="en-US" smtClean="0"/>
              <a:t>16 </a:t>
            </a:r>
            <a:r>
              <a:rPr lang="en-US" dirty="0" err="1" smtClean="0"/>
              <a:t>Erkek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K</a:t>
            </a:r>
            <a:r>
              <a:rPr lang="tr-TR" dirty="0" smtClean="0"/>
              <a:t>ı</a:t>
            </a:r>
            <a:r>
              <a:rPr lang="en-US" dirty="0" err="1" smtClean="0"/>
              <a:t>zlar</a:t>
            </a:r>
            <a:r>
              <a:rPr lang="en-US" dirty="0" smtClean="0"/>
              <a:t> </a:t>
            </a:r>
            <a:r>
              <a:rPr lang="tr-TR" dirty="0" smtClean="0"/>
              <a:t>.3</a:t>
            </a:r>
          </a:p>
          <a:p>
            <a:r>
              <a:rPr lang="en-US" dirty="0" smtClean="0"/>
              <a:t>U 14</a:t>
            </a:r>
            <a:r>
              <a:rPr lang="tr-TR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Erkek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K</a:t>
            </a:r>
            <a:r>
              <a:rPr lang="tr-TR" dirty="0" smtClean="0"/>
              <a:t>ı</a:t>
            </a:r>
            <a:r>
              <a:rPr lang="en-US" dirty="0" err="1" smtClean="0"/>
              <a:t>zlar</a:t>
            </a:r>
            <a:r>
              <a:rPr lang="en-US" dirty="0" smtClean="0"/>
              <a:t> </a:t>
            </a:r>
            <a:r>
              <a:rPr lang="tr-TR" dirty="0" smtClean="0"/>
              <a:t>.3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1 Başlık"/>
          <p:cNvSpPr>
            <a:spLocks noGrp="1"/>
          </p:cNvSpPr>
          <p:nvPr>
            <p:ph type="title"/>
          </p:nvPr>
        </p:nvSpPr>
        <p:spPr>
          <a:xfrm>
            <a:off x="859784" y="404664"/>
            <a:ext cx="7827015" cy="65734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/>
              <a:t>YARIŞMA PROGRAMI</a:t>
            </a:r>
          </a:p>
        </p:txBody>
      </p:sp>
      <p:sp>
        <p:nvSpPr>
          <p:cNvPr id="1048609" name="2 İçerik Yer Tutucusu"/>
          <p:cNvSpPr>
            <a:spLocks noGrp="1"/>
          </p:cNvSpPr>
          <p:nvPr>
            <p:ph idx="1"/>
          </p:nvPr>
        </p:nvSpPr>
        <p:spPr>
          <a:xfrm>
            <a:off x="683568" y="1405178"/>
            <a:ext cx="8094041" cy="49761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b="1" u="sng" dirty="0" smtClean="0">
                <a:latin typeface="+mj-lt"/>
              </a:rPr>
              <a:t>08.MAYIS TEKNİK TOPLANTI</a:t>
            </a:r>
            <a:endParaRPr lang="tr-TR" sz="2000" b="1" u="sng" dirty="0">
              <a:latin typeface="+mj-lt"/>
            </a:endParaRPr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   </a:t>
            </a: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1.GÜN PATEN MESAFE </a:t>
            </a:r>
            <a:r>
              <a:rPr lang="tr-TR" sz="2400" b="1" u="sng" dirty="0">
                <a:latin typeface="+mj-lt"/>
              </a:rPr>
              <a:t>TEKNİK</a:t>
            </a:r>
            <a:r>
              <a:rPr lang="tr-TR" sz="2400" b="1" u="sng" dirty="0" smtClean="0">
                <a:latin typeface="+mj-lt"/>
              </a:rPr>
              <a:t> YARIŞMASI 09</a:t>
            </a:r>
            <a:r>
              <a:rPr lang="en-US" sz="2400" b="1" u="sng" dirty="0" smtClean="0">
                <a:latin typeface="+mj-lt"/>
              </a:rPr>
              <a:t> </a:t>
            </a:r>
            <a:r>
              <a:rPr lang="tr-TR" sz="2400" b="1" u="sng" dirty="0" smtClean="0">
                <a:latin typeface="+mj-lt"/>
              </a:rPr>
              <a:t>MAYIS</a:t>
            </a:r>
            <a:endParaRPr lang="tr-TR" sz="2400" b="1" u="sng" dirty="0">
              <a:latin typeface="+mj-lt"/>
            </a:endParaRPr>
          </a:p>
          <a:p>
            <a:r>
              <a:rPr lang="tr-TR" sz="2400" dirty="0" smtClean="0">
                <a:latin typeface="+mj-lt"/>
              </a:rPr>
              <a:t>PİST </a:t>
            </a:r>
            <a:r>
              <a:rPr lang="tr-TR" sz="2400" dirty="0">
                <a:latin typeface="+mj-lt"/>
              </a:rPr>
              <a:t>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2.GÜN PATEN SPRİNT </a:t>
            </a:r>
            <a:r>
              <a:rPr lang="tr-TR" sz="2400" b="1" u="sng" dirty="0">
                <a:latin typeface="+mj-lt"/>
              </a:rPr>
              <a:t>TEKNİK </a:t>
            </a:r>
            <a:r>
              <a:rPr lang="tr-TR" sz="2400" b="1" u="sng" dirty="0" smtClean="0">
                <a:latin typeface="+mj-lt"/>
              </a:rPr>
              <a:t>YARIŞMASI</a:t>
            </a:r>
            <a:r>
              <a:rPr lang="en-US" sz="2400" b="1" u="sng" dirty="0" smtClean="0">
                <a:latin typeface="+mj-lt"/>
              </a:rPr>
              <a:t> </a:t>
            </a:r>
            <a:r>
              <a:rPr lang="tr-TR" sz="2400" b="1" u="sng" dirty="0" smtClean="0">
                <a:latin typeface="+mj-lt"/>
              </a:rPr>
              <a:t>10 MAYIS</a:t>
            </a:r>
            <a:endParaRPr lang="tr-TR" sz="2400" b="1" u="sng" dirty="0">
              <a:latin typeface="+mj-lt"/>
            </a:endParaRPr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sz="2800" b="1" u="sng" dirty="0"/>
              <a:t>START SIRALAMASI  1.GÜN</a:t>
            </a:r>
          </a:p>
        </p:txBody>
      </p:sp>
      <p:sp>
        <p:nvSpPr>
          <p:cNvPr id="104861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U.21</a:t>
            </a:r>
            <a:r>
              <a:rPr lang="tr-TR" sz="2800" dirty="0">
                <a:latin typeface="+mj-lt"/>
              </a:rPr>
              <a:t>+ Kadınlar ve Erkekler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U.20 </a:t>
            </a:r>
            <a:r>
              <a:rPr lang="tr-TR" sz="2800" dirty="0">
                <a:latin typeface="+mj-lt"/>
              </a:rPr>
              <a:t>Kadınlar ve Erkekler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U.18 </a:t>
            </a:r>
            <a:r>
              <a:rPr lang="tr-TR" sz="2800" dirty="0">
                <a:latin typeface="+mj-lt"/>
              </a:rPr>
              <a:t>Kızlar ve </a:t>
            </a:r>
            <a:r>
              <a:rPr lang="tr-TR" sz="2800" dirty="0" smtClean="0">
                <a:latin typeface="+mj-lt"/>
              </a:rPr>
              <a:t>Erkekler</a:t>
            </a:r>
            <a:endParaRPr lang="tr-TR" b="1" u="sng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U.16 </a:t>
            </a:r>
            <a:r>
              <a:rPr lang="tr-TR" sz="2800" dirty="0">
                <a:latin typeface="+mj-lt"/>
              </a:rPr>
              <a:t>Kızlar ve Erkekler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U.14 </a:t>
            </a:r>
            <a:r>
              <a:rPr lang="tr-TR" sz="2800" dirty="0">
                <a:latin typeface="+mj-lt"/>
              </a:rPr>
              <a:t>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sz="2400" b="1" u="sng" dirty="0"/>
              <a:t>START SIRALAMASI  2. GÜN</a:t>
            </a:r>
          </a:p>
        </p:txBody>
      </p:sp>
      <p:sp>
        <p:nvSpPr>
          <p:cNvPr id="104861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U21+ Kadınlar ve Erkekler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U20 Kadınlar ve Erkekler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U18 Kızlar ve </a:t>
            </a:r>
            <a:r>
              <a:rPr lang="tr-TR" sz="2800" dirty="0" smtClean="0">
                <a:latin typeface="+mj-lt"/>
              </a:rPr>
              <a:t>Erkekler</a:t>
            </a:r>
            <a:endParaRPr lang="tr-TR" b="1" u="sng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</a:t>
            </a:r>
            <a:r>
              <a:rPr lang="tr-TR" sz="2800" dirty="0" smtClean="0">
                <a:latin typeface="+mj-lt"/>
              </a:rPr>
              <a:t>ve </a:t>
            </a:r>
            <a:r>
              <a:rPr lang="en-US" sz="2800" dirty="0" smtClean="0">
                <a:latin typeface="+mj-lt"/>
              </a:rPr>
              <a:t>Erkekler</a:t>
            </a: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5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1475656" y="1772816"/>
          <a:ext cx="6449049" cy="409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609"/>
                <a:gridCol w="1405171"/>
                <a:gridCol w="1695068"/>
                <a:gridCol w="824201"/>
              </a:tblGrid>
              <a:tr h="1051538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j-lt"/>
                        </a:rPr>
                        <a:t>SERBEST</a:t>
                      </a:r>
                      <a:endParaRPr lang="tr-TR" sz="16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latin typeface="+mj-lt"/>
                        </a:rPr>
                        <a:t>SPRİNT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22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U21+</a:t>
                      </a:r>
                      <a:r>
                        <a:rPr lang="tr-TR" sz="2400" b="1" baseline="0" dirty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800.M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22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U20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800.M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22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U18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800.M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22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800.M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9224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800.M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24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1 Başlık"/>
          <p:cNvSpPr>
            <a:spLocks noGrp="1"/>
          </p:cNvSpPr>
          <p:nvPr>
            <p:ph type="title"/>
          </p:nvPr>
        </p:nvSpPr>
        <p:spPr>
          <a:xfrm>
            <a:off x="342525" y="704088"/>
            <a:ext cx="6727191" cy="1042706"/>
          </a:xfrm>
        </p:spPr>
        <p:txBody>
          <a:bodyPr>
            <a:normAutofit/>
          </a:bodyPr>
          <a:lstStyle/>
          <a:p>
            <a:pPr algn="ctr"/>
            <a:r>
              <a:rPr lang="tr-TR" sz="2800" b="1" u="sng" dirty="0"/>
              <a:t>BAYANLARIN MESAFELERİ</a:t>
            </a:r>
          </a:p>
        </p:txBody>
      </p:sp>
      <p:graphicFrame>
        <p:nvGraphicFramePr>
          <p:cNvPr id="4194304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439151"/>
              </p:ext>
            </p:extLst>
          </p:nvPr>
        </p:nvGraphicFramePr>
        <p:xfrm>
          <a:off x="429799" y="1916833"/>
          <a:ext cx="6814470" cy="4067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0252"/>
                <a:gridCol w="2211277"/>
                <a:gridCol w="2312941"/>
              </a:tblGrid>
              <a:tr h="1043917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SERBEST</a:t>
                      </a:r>
                      <a:endParaRPr lang="tr-TR" sz="1800" dirty="0"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latin typeface="+mj-lt"/>
                        </a:rPr>
                        <a:t>SPRİNT</a:t>
                      </a:r>
                      <a:endParaRPr lang="tr-TR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4808">
                <a:tc>
                  <a:txBody>
                    <a:bodyPr/>
                    <a:lstStyle/>
                    <a:p>
                      <a:r>
                        <a:rPr lang="tr-TR" sz="1800" b="1" dirty="0">
                          <a:latin typeface="+mj-lt"/>
                        </a:rPr>
                        <a:t>U21+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5.7,5 </a:t>
                      </a:r>
                      <a:r>
                        <a:rPr kumimoji="0" lang="tr-T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km</a:t>
                      </a:r>
                      <a:endParaRPr kumimoji="0" lang="tr-TR" sz="18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800 </a:t>
                      </a:r>
                      <a:r>
                        <a:rPr kumimoji="0" lang="tr-T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.M</a:t>
                      </a:r>
                      <a:endParaRPr kumimoji="0" lang="tr-TR" sz="1800" b="1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4808">
                <a:tc>
                  <a:txBody>
                    <a:bodyPr/>
                    <a:lstStyle/>
                    <a:p>
                      <a:r>
                        <a:rPr lang="tr-TR" sz="1800" b="1" dirty="0">
                          <a:latin typeface="+mj-lt"/>
                        </a:rPr>
                        <a:t>U20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5.7,5 </a:t>
                      </a:r>
                      <a:r>
                        <a:rPr lang="tr-TR" sz="1800" b="1" dirty="0" smtClean="0">
                          <a:latin typeface="+mj-lt"/>
                        </a:rPr>
                        <a:t>km</a:t>
                      </a:r>
                      <a:endParaRPr lang="tr-TR" sz="1800" b="1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800 </a:t>
                      </a:r>
                      <a:r>
                        <a:rPr lang="tr-TR" sz="1800" b="1" dirty="0" smtClean="0">
                          <a:latin typeface="+mj-lt"/>
                        </a:rPr>
                        <a:t>.M</a:t>
                      </a:r>
                      <a:endParaRPr lang="tr-TR" sz="18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4808">
                <a:tc>
                  <a:txBody>
                    <a:bodyPr/>
                    <a:lstStyle/>
                    <a:p>
                      <a:r>
                        <a:rPr lang="tr-TR" sz="1800" b="1" dirty="0">
                          <a:latin typeface="+mj-lt"/>
                        </a:rPr>
                        <a:t>U18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2.5 </a:t>
                      </a:r>
                      <a:r>
                        <a:rPr lang="tr-TR" sz="1800" b="1" dirty="0">
                          <a:latin typeface="+mj-lt"/>
                        </a:rPr>
                        <a:t>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800 </a:t>
                      </a:r>
                      <a:r>
                        <a:rPr lang="tr-TR" sz="1800" b="1" dirty="0" smtClean="0">
                          <a:latin typeface="+mj-lt"/>
                        </a:rPr>
                        <a:t>.M</a:t>
                      </a:r>
                      <a:endParaRPr lang="tr-TR" sz="18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4808">
                <a:tc>
                  <a:txBody>
                    <a:bodyPr/>
                    <a:lstStyle/>
                    <a:p>
                      <a:r>
                        <a:rPr lang="tr-TR" sz="18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2.5 </a:t>
                      </a:r>
                      <a:r>
                        <a:rPr lang="tr-TR" sz="1800" b="1" dirty="0">
                          <a:latin typeface="+mj-lt"/>
                        </a:rPr>
                        <a:t>km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800 </a:t>
                      </a:r>
                      <a:r>
                        <a:rPr lang="tr-TR" sz="1800" b="1" dirty="0" smtClean="0">
                          <a:latin typeface="+mj-lt"/>
                        </a:rPr>
                        <a:t>.M</a:t>
                      </a:r>
                      <a:endParaRPr lang="tr-TR" sz="18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04808">
                <a:tc>
                  <a:txBody>
                    <a:bodyPr/>
                    <a:lstStyle/>
                    <a:p>
                      <a:r>
                        <a:rPr lang="tr-TR" sz="18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+mj-lt"/>
                        </a:rPr>
                        <a:t>2,5 km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j-lt"/>
                        </a:rPr>
                        <a:t>800 </a:t>
                      </a:r>
                      <a:r>
                        <a:rPr lang="tr-TR" sz="1800" b="1" dirty="0" smtClean="0">
                          <a:latin typeface="+mj-lt"/>
                        </a:rPr>
                        <a:t>.M</a:t>
                      </a:r>
                      <a:endParaRPr lang="tr-TR" sz="1800" b="1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sz="2800" b="1" u="sng" dirty="0"/>
              <a:t>ORTAK KURALLAR</a:t>
            </a:r>
          </a:p>
        </p:txBody>
      </p:sp>
      <p:sp>
        <p:nvSpPr>
          <p:cNvPr id="1048600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Onaylı yarışma başvuru formu en geç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tr-TR" sz="1900" dirty="0" smtClean="0">
                <a:latin typeface="Times New Roman" pitchFamily="18" charset="0"/>
                <a:cs typeface="Times New Roman" pitchFamily="18" charset="0"/>
              </a:rPr>
              <a:t>Mayıs 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2023 tarihine kadar TKF ve sekretaryadan Serhat </a:t>
            </a:r>
            <a:r>
              <a:rPr lang="tr-TR" sz="1900" dirty="0" err="1">
                <a:latin typeface="Times New Roman" pitchFamily="18" charset="0"/>
                <a:cs typeface="Times New Roman" pitchFamily="18" charset="0"/>
              </a:rPr>
              <a:t>CERRAH’a</a:t>
            </a:r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  <a:endParaRPr lang="zh-CN" altLang="en-US" sz="1900" dirty="0"/>
          </a:p>
          <a:p>
            <a:pPr algn="just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Tekerlekli Kayak Yarismalarinda Kask ve Gözlük kullanimi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Zorunludur</a:t>
            </a:r>
            <a:endParaRPr lang="tr-TR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altLang="zh-CN" sz="1900" dirty="0" smtClean="0">
                <a:latin typeface="Times New Roman" pitchFamily="18" charset="0"/>
                <a:cs typeface="Times New Roman" pitchFamily="18" charset="0"/>
              </a:rPr>
              <a:t>Yarışmada teknik yetersizliği olan sporcular yarışma jürisi tarafından pisten alınır</a:t>
            </a:r>
            <a:endParaRPr lang="zh-CN" altLang="en-US" sz="1900" dirty="0"/>
          </a:p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sz="1900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Serbest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ve sprint yarışmaları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sonucunda sıralamaya giren ilk 3 (üç) sporcuya madalya verilir.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tr-TR" sz="200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tr-TR" sz="2000" smtClean="0">
                <a:latin typeface="Times New Roman" pitchFamily="18" charset="0"/>
                <a:cs typeface="Times New Roman" pitchFamily="18" charset="0"/>
              </a:rPr>
              <a:t>GENEL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TOPLAM PUANA GÖRE İLLERE  KUPA VERİLİR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Unvan 104858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Mali Hükümler </a:t>
            </a:r>
            <a:endParaRPr lang="tr-TR"/>
          </a:p>
        </p:txBody>
      </p:sp>
      <p:sp>
        <p:nvSpPr>
          <p:cNvPr id="1048591" name="İçerik Yer Tutucusu 1048590"/>
          <p:cNvSpPr>
            <a:spLocks noGrp="1"/>
          </p:cNvSpPr>
          <p:nvPr>
            <p:ph idx="1"/>
          </p:nvPr>
        </p:nvSpPr>
        <p:spPr/>
        <p:txBody>
          <a:bodyPr>
            <a:normAutofit fontScale="69231" lnSpcReduction="20000"/>
          </a:bodyPr>
          <a:lstStyle/>
          <a:p>
            <a:r>
              <a:rPr lang="en-US"/>
              <a:t>Kayaklı Koşu ve Tekerlekli Kayak yarışmalarında aşağıdaki mali hükümler geçerlidir; </a:t>
            </a:r>
            <a:endParaRPr lang="tr-TR"/>
          </a:p>
          <a:p>
            <a:r>
              <a:rPr lang="en-US"/>
              <a:t>Yarışmalarda, 1 kafile başkanı, antrenör (1-5 sporcu için 1 antrenör, 6-10 sporcu için 2 antrenör, 11-15 sporcu için 3 antrenör, 16-20 sporcu için 4 antrenör, 25-40 sporcu için 1 kafile başkanı. 1 kafile başkan yardımcısı ve 5 antrenör) ve 1 mekanisyen/kayak bakım uzmanı (11 ve üstü sporcu ile katılanlar 2 kişi ödeme yapılır. Görevlendirilecek antrenörlerin "Antrenör Belgesi sahibi olması ve "Antrenör Lisansı'nın federasyonca senelik vizesinin yapılmış olması gereklidir, aksi takdirde ödeme yapılmaz.</a:t>
            </a:r>
            <a:endParaRPr lang="tr-TR"/>
          </a:p>
          <a:p>
            <a:r>
              <a:rPr lang="tr-TR" altLang="en-US"/>
              <a:t>İ</a:t>
            </a:r>
            <a:r>
              <a:rPr lang="en-US" altLang="en-US"/>
              <a:t>l </a:t>
            </a:r>
            <a:r>
              <a:rPr lang="en-US"/>
              <a:t> takımları yarışmalara (1-10 sporcu ile katılanlar) 1 kayak uzmanı ile 11 ve üstü sporcu ile katılanlar 2 kayak bakım uzmanı ile katılabilir ve ödemeleri yapılır.</a:t>
            </a:r>
            <a:endParaRPr lang="tr-TR"/>
          </a:p>
          <a:p>
            <a:r>
              <a:rPr lang="en-US"/>
              <a:t> Tekerlekli Kayak yarışmalarında, tüm yarışmaların toplamına göre en yüksek puanı toplayan ve kategorilere göre sayıları aşağıda belirtilen sporculara ödeme yapılır.</a:t>
            </a:r>
            <a:endParaRPr lang="tr-TR"/>
          </a:p>
          <a:p>
            <a:r>
              <a:rPr lang="en-US"/>
              <a:t>Yarışmalarda yasal harcırahı hak edemeyen sporcuların harcırahı, uygun görüldüğü takdirde</a:t>
            </a:r>
            <a:endParaRPr lang="tr-TR"/>
          </a:p>
          <a:p>
            <a:r>
              <a:rPr lang="en-US"/>
              <a:t>Gençlik ve Spor İl Müdürlüklerinin ilgili bütçesinden ödemeleri yapılabilir.</a:t>
            </a:r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24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2400" b="1" dirty="0">
                <a:solidFill>
                  <a:srgbClr val="FF0000"/>
                </a:solidFill>
              </a:rPr>
              <a:t>KAYAKLI </a:t>
            </a:r>
            <a:r>
              <a:rPr lang="tr-TR" sz="2400" b="1" dirty="0" smtClean="0">
                <a:solidFill>
                  <a:srgbClr val="FF0000"/>
                </a:solidFill>
              </a:rPr>
              <a:t>KOŞU BRAŞ SORUMLUSU VE </a:t>
            </a:r>
            <a:r>
              <a:rPr lang="tr-TR" sz="2400" b="1" dirty="0">
                <a:solidFill>
                  <a:srgbClr val="FF0000"/>
                </a:solidFill>
              </a:rPr>
              <a:t>TEKNİK KURULU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616</Words>
  <Application>Microsoft Office PowerPoint</Application>
  <PresentationFormat>Ekran Gösterisi (4:3)</PresentationFormat>
  <Paragraphs>128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宋体</vt:lpstr>
      <vt:lpstr>Arial</vt:lpstr>
      <vt:lpstr>Calibri</vt:lpstr>
      <vt:lpstr>Constantia</vt:lpstr>
      <vt:lpstr>Times New Roman</vt:lpstr>
      <vt:lpstr>Wingdings 2</vt:lpstr>
      <vt:lpstr>Akış</vt:lpstr>
      <vt:lpstr>PowerPoint Sunusu</vt:lpstr>
      <vt:lpstr>İL YOKLAMASI</vt:lpstr>
      <vt:lpstr>                     YAŞ KATEGORİLERİ</vt:lpstr>
      <vt:lpstr>PowerPoint Sunusu</vt:lpstr>
      <vt:lpstr>YARIŞMA PROGRAMI</vt:lpstr>
      <vt:lpstr> START SIRALAMASI  1.GÜN</vt:lpstr>
      <vt:lpstr> START SIRALAMASI  2. GÜN</vt:lpstr>
      <vt:lpstr>ERKEKLERİN MESAFELERİ</vt:lpstr>
      <vt:lpstr>BAYANLARIN MESAFELERİ</vt:lpstr>
      <vt:lpstr>ORTAK KURALLAR</vt:lpstr>
      <vt:lpstr>PowerPoint Sunusu</vt:lpstr>
      <vt:lpstr>Mali Hükümler 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BİDB</cp:lastModifiedBy>
  <cp:revision>2</cp:revision>
  <dcterms:created xsi:type="dcterms:W3CDTF">2016-03-27T11:52:26Z</dcterms:created>
  <dcterms:modified xsi:type="dcterms:W3CDTF">2023-04-10T20:30:22Z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69d02869ec1d47b59f41003701ce86a9</vt:lpwstr>
  </property>
</Properties>
</file>